
<file path=[Content_Types].xml><?xml version="1.0" encoding="utf-8"?>
<Types xmlns="http://schemas.openxmlformats.org/package/2006/content-types">
  <Default Extension="bin" ContentType="application/vnd.openxmlformats-officedocument.oleObject"/>
  <Default Extension="doc" ContentType="application/msword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20" r:id="rId3"/>
    <p:sldId id="314" r:id="rId4"/>
    <p:sldId id="313" r:id="rId5"/>
    <p:sldId id="318" r:id="rId6"/>
    <p:sldId id="321" r:id="rId7"/>
    <p:sldId id="308" r:id="rId8"/>
    <p:sldId id="309" r:id="rId9"/>
    <p:sldId id="257" r:id="rId10"/>
    <p:sldId id="322" r:id="rId11"/>
    <p:sldId id="312" r:id="rId12"/>
    <p:sldId id="311" r:id="rId13"/>
    <p:sldId id="269" r:id="rId14"/>
    <p:sldId id="302" r:id="rId15"/>
    <p:sldId id="261" r:id="rId16"/>
    <p:sldId id="315" r:id="rId17"/>
    <p:sldId id="3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9900"/>
    <a:srgbClr val="003300"/>
    <a:srgbClr val="C30606"/>
    <a:srgbClr val="FF6699"/>
    <a:srgbClr val="00CCFF"/>
    <a:srgbClr val="FF66CC"/>
    <a:srgbClr val="FF0066"/>
    <a:srgbClr val="0066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3686" autoAdjust="0"/>
  </p:normalViewPr>
  <p:slideViewPr>
    <p:cSldViewPr snapToGrid="0">
      <p:cViewPr varScale="1">
        <p:scale>
          <a:sx n="102" d="100"/>
          <a:sy n="102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BFE48-9ABB-447B-AE03-4F9FB207B2D2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D533D-E894-4259-A089-3DEC0B4B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make friends first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D533D-E894-4259-A089-3DEC0B4B33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1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D533D-E894-4259-A089-3DEC0B4B33A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16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TPS Dundee and Deptford Courtyard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E5519-3DC6-4ACC-98E0-E3FE569E7E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75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Emmeryville CY is making room for  a little fun with letters to santa!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E5519-3DC6-4ACC-98E0-E3FE569E7E1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a BEER in their HANDS, or a captain and diet!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E5519-3DC6-4ACC-98E0-E3FE569E7E1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74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another great Elite Recognition idea from  RI San Antonio airport  Mystery Ornaments.</a:t>
            </a:r>
          </a:p>
          <a:p>
            <a:endParaRPr lang="en-US" dirty="0"/>
          </a:p>
          <a:p>
            <a:r>
              <a:rPr lang="en-US" dirty="0"/>
              <a:t>And the TPS Brand has a partnership with the container store and has encouraged their hotels to offer a gift wrap station.  This is a great idea for all of our hotels!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E5519-3DC6-4ACC-98E0-E3FE569E7E1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8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300" dirty="0"/>
              <a:t>HAND write a Holiday letter</a:t>
            </a:r>
            <a:endParaRPr lang="en-US" sz="800" dirty="0"/>
          </a:p>
          <a:p>
            <a:pPr lvl="1"/>
            <a:r>
              <a:rPr lang="en-US" sz="1300" dirty="0"/>
              <a:t>Welcome guests, let them know what you have available, and how you want to be a part of their celebration!</a:t>
            </a:r>
            <a:endParaRPr lang="en-US" sz="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E5519-3DC6-4ACC-98E0-E3FE569E7E1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0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408D-8214-4E22-BFDD-097CAEC6F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DC2D1-25EA-4062-A5E9-61A688C7A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46EFC-D843-4FDD-887B-9F63B8D2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CA547-217C-4D59-8C06-0F4AB93D9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B0879-2411-4634-BC15-EBEB4FBD8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4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43A63-6D10-4A1A-820A-7D1B99B0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63268E-BAE9-4FD9-9761-5965D6E65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19F19-74F7-4F60-99C5-58CC5B4A4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9D5DD-0AB7-458E-B3AD-6349A6A95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72553-0910-4605-A24E-8E6BA182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72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69CDB-A91C-4C9B-AA92-4044E6917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C2FB2-EF1D-4B86-94D7-1C8B19212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B76B5-79F0-4266-AD7C-DB3C4FDA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B460A-68D1-41A6-9794-3205440B1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17D0B-101A-45B7-882D-B35CACB0E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08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7421-8900-4651-BF0C-4E0D0202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1D002-6CE6-4131-868E-A67CE0A74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4CAA8-1CBC-4C56-B4E9-B35E6F5A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AE910-D0D3-4A45-9BDD-4B30F6F1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B3A66-1082-4CAA-A7F5-6D044C3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64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E613-3ADC-4675-9614-CF026320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8EE33-F355-45C8-80EA-8CAE21D27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A1BF5-B2B9-422B-811A-202E4B1F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1144-F984-45EA-9F02-854D7C0A3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D8ABB-5CA4-4F28-96A3-DFED34A8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0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25E5-4FD5-4D5C-B372-F9E9B21A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34B3D-B0B0-4804-B2F4-A459B8B90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93FB5-5E12-4460-8D3F-DA9F0A5C3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B2A7A-034D-450B-8F83-5F197E899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D5459-BE07-4BBD-984D-6AF4CE53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51C11-D308-4F1E-8290-8E625DA2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6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3123-116E-41BE-AFC4-2214DAF7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16AD5-01A1-486D-B58A-D1841A98A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DEEA9-427C-42A0-A266-684D0CF2A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D0B01-7291-45ED-99B1-393DB2FF06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65446-D020-4219-84B8-1C30C943D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8F2C6-9FA7-4672-B558-B85ABDD15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F52C22-8E3C-47C9-939C-9E78711F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530467-6D43-45AA-A725-0F23E4C1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7E48-25F5-4971-B6D6-7A7E26664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114B0-EADC-44D1-A3C7-836D7CBD9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25AD0-D4D5-410F-B276-6973F180D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95192-F73C-4566-AB03-B146E232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4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B52F0E-D019-4EF6-AA3E-BC06F37E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AAE9D-54C7-449A-B8CC-3FCE70F2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94A90-F471-47ED-9CAB-2285842F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4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357E-BC34-4336-BA8E-45131086C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EB4BD-FAC7-4812-8395-1C43D2778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4D6D-C219-4372-8935-5A25B3446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A0BDB-3D10-48E0-BABD-F0E7F3B0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6ABE1-6A5F-438A-9C12-72E8A9B10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A6C89-6B79-4575-8B0C-C7C7C0F8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7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B4E74-F773-404D-BEEB-CC92CA62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0F4D1-19D1-4973-9F5F-6DE6056A5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ECEC9-58C7-4A89-A75D-93166ECE5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3FA77-E0A4-4A2F-A152-2A509E25B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13361-9BF3-40E6-888E-303C3C01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5BABA-505D-4CAB-AF4D-53BCD6A0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3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EFA93-E867-4647-A26E-CDE325E4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6370-52FE-446F-9AFC-A84F10E5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7FA31-6179-4F45-8C51-65282A405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ECC66-6D3D-42A8-B681-8FD1FCB5826C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9FFC3-4297-48E4-825B-6C6A3AEB3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1A096-0410-4E16-8D0F-D0746C5FB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6F861-7C08-482E-9CA3-876FACCE4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7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2.png"/><Relationship Id="rId4" Type="http://schemas.openxmlformats.org/officeDocument/2006/relationships/hyperlink" Target="https://www.google.com/url?sa=i&amp;rct=j&amp;q=&amp;esrc=s&amp;source=images&amp;cd=&amp;ved=&amp;url=https://www.pinterest.com/karantique1955/all-green-things/&amp;bvm=bv.106923889,d.cGU&amp;psig=AFQjCNEvCwmfDuejJbfSYaYj1A9HD2v7lQ&amp;ust=144727552175351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google.com/url?sa=i&amp;rct=j&amp;q=&amp;esrc=s&amp;source=images&amp;cd=&amp;cad=rja&amp;uact=8&amp;ved=0CAcQjRxqFQoTCLS13eHphskCFQ_bYwod4j0PCw&amp;url=http://www.shutterstock.com/video/clip-3541340-stock-footage-pint-of-green-beer-overflowing-in-slow-motion.html&amp;psig=AFQjCNHyMUBmnpbU8Nz9mpJFaRoyUP0O_g&amp;ust=1447278247014392" TargetMode="External"/><Relationship Id="rId4" Type="http://schemas.openxmlformats.org/officeDocument/2006/relationships/hyperlink" Target="https://www.google.com/url?sa=i&amp;rct=j&amp;q=&amp;esrc=s&amp;source=images&amp;cd=&amp;ved=&amp;url=https://www.pinterest.com/karantique1955/all-green-things/&amp;bvm=bv.106923889,d.cGU&amp;psig=AFQjCNEvCwmfDuejJbfSYaYj1A9HD2v7lQ&amp;ust=1447275521753511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hyperlink" Target="https://www.google.com/url?sa=i&amp;rct=j&amp;q=&amp;esrc=s&amp;source=images&amp;cd=&amp;ved=&amp;url=https://www.pinterest.com/karantique1955/all-green-things/&amp;bvm=bv.106923889,d.cGU&amp;psig=AFQjCNEvCwmfDuejJbfSYaYj1A9HD2v7lQ&amp;ust=144727552175351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hyperlink" Target="https://www.google.com/url?sa=i&amp;rct=j&amp;q=&amp;esrc=s&amp;source=images&amp;cd=&amp;ved=&amp;url=https://www.pinterest.com/karantique1955/all-green-things/&amp;bvm=bv.106923889,d.cGU&amp;psig=AFQjCNEvCwmfDuejJbfSYaYj1A9HD2v7lQ&amp;ust=1447275521753511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9.png"/><Relationship Id="rId7" Type="http://schemas.openxmlformats.org/officeDocument/2006/relationships/image" Target="../media/image5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10" Type="http://schemas.openxmlformats.org/officeDocument/2006/relationships/image" Target="../media/image54.JP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hyperlink" Target="https://www.amazon.com/Yes-Answer-Positivity-Pineapples-Leadership/dp/1733244026/ref=tmm_pap_swatch_0?_encoding=UTF8&amp;qid=&amp;sr=" TargetMode="Externa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olidayinsights.com/moreholidays/December/festivus.htm" TargetMode="External"/><Relationship Id="rId13" Type="http://schemas.openxmlformats.org/officeDocument/2006/relationships/hyperlink" Target="http://www.holidayinsights.com/other/newyears.htm" TargetMode="External"/><Relationship Id="rId18" Type="http://schemas.openxmlformats.org/officeDocument/2006/relationships/hyperlink" Target="http://holidayinsights.com/moreholidays/November/election-day.htm" TargetMode="External"/><Relationship Id="rId26" Type="http://schemas.openxmlformats.org/officeDocument/2006/relationships/hyperlink" Target="http://www.holidayinsights.com/moreholidays/november.htm" TargetMode="External"/><Relationship Id="rId3" Type="http://schemas.openxmlformats.org/officeDocument/2006/relationships/hyperlink" Target="http://www.holidayinsights.com/christian/advent.htm" TargetMode="External"/><Relationship Id="rId21" Type="http://schemas.openxmlformats.org/officeDocument/2006/relationships/hyperlink" Target="http://www.holidayinsights.com/other/sadie.htm" TargetMode="External"/><Relationship Id="rId7" Type="http://schemas.openxmlformats.org/officeDocument/2006/relationships/hyperlink" Target="http://www.holidayinsights.com/other/winter.htm" TargetMode="External"/><Relationship Id="rId12" Type="http://schemas.openxmlformats.org/officeDocument/2006/relationships/hyperlink" Target="http://www.holidayinsights.com/other/fruitcakeday.htm" TargetMode="External"/><Relationship Id="rId17" Type="http://schemas.openxmlformats.org/officeDocument/2006/relationships/hyperlink" Target="http://www.holidayinsights.com/christian/soulsday.htm" TargetMode="External"/><Relationship Id="rId25" Type="http://schemas.openxmlformats.org/officeDocument/2006/relationships/hyperlink" Target="http://www.holidayinsights.com/moreholidays/November/blackfriday.htm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holidayinsights.com/other/losmuertos.htm" TargetMode="External"/><Relationship Id="rId20" Type="http://schemas.openxmlformats.org/officeDocument/2006/relationships/hyperlink" Target="http://www.holidayinsights.com/moreholidays/November/caregiver-appreciation-day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olidayinsights.com/jewish/chanukah.htm" TargetMode="External"/><Relationship Id="rId11" Type="http://schemas.openxmlformats.org/officeDocument/2006/relationships/hyperlink" Target="http://www.holidayinsights.com/other/kwanzaa.htm" TargetMode="External"/><Relationship Id="rId24" Type="http://schemas.openxmlformats.org/officeDocument/2006/relationships/hyperlink" Target="http://www.holidayinsights.com/tday/index.htm" TargetMode="External"/><Relationship Id="rId5" Type="http://schemas.openxmlformats.org/officeDocument/2006/relationships/hyperlink" Target="http://www.holidayinsights.com/other/poinsettia.htm" TargetMode="External"/><Relationship Id="rId15" Type="http://schemas.openxmlformats.org/officeDocument/2006/relationships/hyperlink" Target="http://www.holidayinsights.com/christian/saintsday.htm" TargetMode="External"/><Relationship Id="rId23" Type="http://schemas.openxmlformats.org/officeDocument/2006/relationships/hyperlink" Target="http://www.holidayinsights.com/moreholidays/November/greatamericansmokeout.htm" TargetMode="External"/><Relationship Id="rId10" Type="http://schemas.openxmlformats.org/officeDocument/2006/relationships/hyperlink" Target="http://www.holidayinsights.com/other/boxing.htm" TargetMode="External"/><Relationship Id="rId19" Type="http://schemas.openxmlformats.org/officeDocument/2006/relationships/hyperlink" Target="http://www.holidayinsights.com/other/veteran.htm" TargetMode="External"/><Relationship Id="rId4" Type="http://schemas.openxmlformats.org/officeDocument/2006/relationships/hyperlink" Target="http://www.holidayinsights.com/other/pearlharbor.htm" TargetMode="External"/><Relationship Id="rId9" Type="http://schemas.openxmlformats.org/officeDocument/2006/relationships/hyperlink" Target="http://www.holidayinsights.com/xmas/" TargetMode="External"/><Relationship Id="rId14" Type="http://schemas.openxmlformats.org/officeDocument/2006/relationships/hyperlink" Target="http://www.holidayinsights.com/moreholidays/december.htm" TargetMode="External"/><Relationship Id="rId22" Type="http://schemas.openxmlformats.org/officeDocument/2006/relationships/hyperlink" Target="http://www.holidayinsights.com/other/children.htm" TargetMode="External"/><Relationship Id="rId27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oleObject" Target="../embeddings/Microsoft_Word_97_-_2003_Document.doc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hyperlink" Target="https://www.google.com/url?sa=i&amp;rct=j&amp;q=&amp;esrc=s&amp;source=images&amp;cd=&amp;ved=&amp;url=https://www.pinterest.com/karantique1955/all-green-things/&amp;bvm=bv.106923889,d.cGU&amp;psig=AFQjCNEvCwmfDuejJbfSYaYj1A9HD2v7lQ&amp;ust=144727552175351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Relationship Id="rId9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20703C-BA72-4826-ABB4-184DB80CE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1" b="53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F430E-30C7-48A3-8E1A-FD3925BD6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312410"/>
            <a:ext cx="4330262" cy="16153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dirty="0">
                <a:solidFill>
                  <a:srgbClr val="00B050"/>
                </a:solidFill>
                <a:latin typeface="Arial Black" panose="020B0A04020102020204" pitchFamily="34" charset="0"/>
              </a:rPr>
              <a:t>HOLIDAY </a:t>
            </a:r>
          </a:p>
          <a:p>
            <a:r>
              <a:rPr lang="en-US" sz="3600" dirty="0">
                <a:solidFill>
                  <a:srgbClr val="00B050"/>
                </a:solidFill>
                <a:latin typeface="Arial Black" panose="020B0A04020102020204" pitchFamily="34" charset="0"/>
              </a:rPr>
              <a:t>GUIDE</a:t>
            </a:r>
            <a:endParaRPr lang="en-US" sz="3600" kern="12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endParaRPr lang="en-US" sz="3500" kern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>
            <a:extLst>
              <a:ext uri="{FF2B5EF4-FFF2-40B4-BE49-F238E27FC236}">
                <a16:creationId xmlns:a16="http://schemas.microsoft.com/office/drawing/2014/main" id="{8266C840-2BFC-488E-AFF1-0046E678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335" y="2855310"/>
            <a:ext cx="3012670" cy="214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057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DC6F95F-30A9-E7FC-D135-4DE9C06E0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" r="-2" b="43591"/>
          <a:stretch/>
        </p:blipFill>
        <p:spPr bwMode="auto">
          <a:xfrm>
            <a:off x="6887045" y="10"/>
            <a:ext cx="4661488" cy="31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F7142B0-6D3B-810E-F0A4-A1182312F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609EA4E-90AD-372A-AA07-E4AEBDE64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4" b="-1"/>
          <a:stretch/>
        </p:blipFill>
        <p:spPr bwMode="auto"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CDA9910-8FD3-4BF7-BDA6-385FC15DC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693" y="6026243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36E1B68-DAC5-81A7-2DBA-EA2F6EDE3DD5}"/>
              </a:ext>
            </a:extLst>
          </p:cNvPr>
          <p:cNvSpPr txBox="1">
            <a:spLocks/>
          </p:cNvSpPr>
          <p:nvPr/>
        </p:nvSpPr>
        <p:spPr>
          <a:xfrm>
            <a:off x="1185604" y="4252061"/>
            <a:ext cx="3195896" cy="17741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dirty="0">
                <a:latin typeface="Arial Black" panose="020B0A04020102020204" pitchFamily="34" charset="0"/>
                <a:ea typeface="+mj-ea"/>
                <a:cs typeface="+mj-cs"/>
              </a:rPr>
              <a:t>   ROOM PACKAGES OR EVENTS TO CREATE MEMORIES! 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en-US" sz="3200" dirty="0">
              <a:latin typeface="Arial Black" panose="020B0A04020102020204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kern="1200" dirty="0">
                <a:latin typeface="Arial Black" panose="020B0A04020102020204" pitchFamily="34" charset="0"/>
                <a:ea typeface="+mj-ea"/>
                <a:cs typeface="+mj-cs"/>
              </a:rPr>
              <a:t>   PHOTO OP </a:t>
            </a:r>
            <a:r>
              <a:rPr lang="en-US" sz="3200" kern="1200" dirty="0" err="1">
                <a:latin typeface="Arial Black" panose="020B0A04020102020204" pitchFamily="34" charset="0"/>
                <a:ea typeface="+mj-ea"/>
                <a:cs typeface="+mj-cs"/>
              </a:rPr>
              <a:t>STATIONSTHAT</a:t>
            </a:r>
            <a:r>
              <a:rPr lang="en-US" sz="3200" kern="1200" dirty="0">
                <a:latin typeface="Arial Black" panose="020B0A04020102020204" pitchFamily="34" charset="0"/>
                <a:ea typeface="+mj-ea"/>
                <a:cs typeface="+mj-cs"/>
              </a:rPr>
              <a:t> ARE </a:t>
            </a:r>
            <a:r>
              <a:rPr lang="en-US" sz="3200" kern="1200" dirty="0" err="1">
                <a:latin typeface="Arial Black" panose="020B0A04020102020204" pitchFamily="34" charset="0"/>
                <a:ea typeface="+mj-ea"/>
                <a:cs typeface="+mj-cs"/>
              </a:rPr>
              <a:t>INSTAGRAMABLE</a:t>
            </a:r>
            <a:r>
              <a:rPr lang="en-US" sz="3200" kern="1200" dirty="0">
                <a:latin typeface="Arial Black" panose="020B0A04020102020204" pitchFamily="34" charset="0"/>
                <a:ea typeface="+mj-ea"/>
                <a:cs typeface="+mj-cs"/>
              </a:rPr>
              <a:t>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D071D2-012D-C8F8-E883-8F4933C12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4" y="6064206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98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533D90F-C7D2-95A2-925A-EB16F98AC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4876" y="265714"/>
            <a:ext cx="3098168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131044-631E-42FB-B65A-BBADDB77DA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r="5959" b="2"/>
          <a:stretch/>
        </p:blipFill>
        <p:spPr>
          <a:xfrm>
            <a:off x="296808" y="1007814"/>
            <a:ext cx="3433324" cy="239506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CB5EC6D-5D2E-0A32-E005-6C01E2156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587" y="330045"/>
            <a:ext cx="3058192" cy="399763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A362F-59E3-E9D1-4DA3-0548A7FD6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947" y="5670704"/>
            <a:ext cx="8478982" cy="322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B54AF8-986D-01C0-1EDB-D36F6E9B50C7}"/>
              </a:ext>
            </a:extLst>
          </p:cNvPr>
          <p:cNvSpPr txBox="1"/>
          <p:nvPr/>
        </p:nvSpPr>
        <p:spPr>
          <a:xfrm>
            <a:off x="6924413" y="4834588"/>
            <a:ext cx="5133361" cy="125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CREATE 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HOLIDAY LIST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OF FUN THINGS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TO DO IN YOUR AREA </a:t>
            </a:r>
            <a:endParaRPr lang="en-US" sz="2400" kern="1200" dirty="0">
              <a:solidFill>
                <a:srgbClr val="FFFFFF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4DC578-EDF2-4072-9A14-1165BA3CECB2}"/>
              </a:ext>
            </a:extLst>
          </p:cNvPr>
          <p:cNvSpPr txBox="1"/>
          <p:nvPr/>
        </p:nvSpPr>
        <p:spPr>
          <a:xfrm>
            <a:off x="1287050" y="5462369"/>
            <a:ext cx="2955902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CREATE A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HOLIDAY LIST OF RESTAURANTS THAT ARE OPEN FOR THE HOLIDAY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0BB90EB-45C8-7136-4131-51180D381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8" y="78067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43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F8D403F-86B6-4945-AD3A-8A65B84D2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2890" y="1444625"/>
            <a:ext cx="2960945" cy="227328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rial Black" panose="020B0A04020102020204" pitchFamily="34" charset="0"/>
              </a:rPr>
              <a:t>LETTERS TO SANTA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97B4E62-1B2D-46F8-9305-0B9DDF85F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64" y="321177"/>
            <a:ext cx="4351789" cy="5880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991022" y="6356350"/>
            <a:ext cx="136277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047C582-1BCC-4638-857E-0E9768F22E1A}" type="slidenum">
              <a:rPr lang="en-US" sz="120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 dirty="0">
              <a:solidFill>
                <a:srgbClr val="595959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AutoShape 4" descr="data:image/jpeg;base64,/9j/4AAQSkZJRgABAQAAAQABAAD/2wCEAAkGBxITEhQTExMWFhUXGBcYGRgXGBcXGhcZFxcWHRcXFxwYHSggGBolHBQUITEhJSkrLi4uFx8zODMsNygtLiwBCgoKDg0OGxAQGywlICYtLCwsLCwsLCwsLCwsLCwsLCwsLCwsLCwsLCwsLCwsLCwsLCwsLCwsLCwsLCwsLCw3LP/AABEIALgArwMBIgACEQEDEQH/xAAcAAACAwEBAQEAAAAAAAAAAAAFBgMEBwIAAQj/xAA5EAABAgUDAgQEBQMEAgMAAAABAAIDBAURIQYSMUFREyJhcTKBkaGxwdHh8BQVUiNCYvFykgcWov/EABkBAAMBAQEAAAAAAAAAAAAAAAIDBAEABf/EACgRAAICAgIBBQACAgMAAAAAAAECAAMRIQQSMRMUIkFRYZEFgSMyNP/aAAwDAQACEQMRAD8AzaddGgktiMILTY/oimiJ3fEc0mxsLff9kY1E8RXOcG2B6Gxz1yOeEhF7oEYOYbWKnwrDU8pClwKgbm10Xw2u2uaCex4RGcgtvuY0MPpjH6rP5PU7XgBws6wIN1dGoH8F10nci3XoiG6rOOe0MeWusb7i0bjg2BPzSZqaEPCJ7Zyik1WYQ+I5/FLVWmXzHkhNJHXqtBJO4VaM1gdvEY9E6gDgGm1xgjuPRMlUiMe27Tf8b9isvp1BmIbrgtB7E2TDCnY0Oxe29u2UTADxCvVc4QjEr6gpYeCbWSHMQ9hLVo89V4b2eqQ6wNzsBHU28SrgllPU+I+aRp0MQmusCSOU7wqBuAIcOOuLhZHpytugYdx6/gtBperRby4/4nI/ZAw3IuRQfUJbYlqcpz2XNroPOyzXNIcB80edXxExgX9ULnIsID4xfshkhQhgViCKGBMDHlve3t0WhUGP4T2xA0O29Dxf8j6pFmqsGzLTyOPqU7U4+I0Fp4REnzLbzaerGO1NdAe1l4e0NJcGg3YXdzcXuvsxLwnbi5nmJySSboFJz5hYcLj3yPZWI2oGH4PuuZy033IK4aA6zAYPEDfhsb/MG6XaIxoh2GB6dV3rmtja6FD+I5NvZD9H1FhaGvNui7HxzFHjv6RI/Y0wJQvwArj6LFaAS3n1XMGpthZa4HpY9VNF1PusAGt+aAGICAaaLdSGCRgJDrLHOd5Wk/I/krdMqhixmiIfLdaNK0lrwNob6X6o/wDoZfn2r5IzMrivOwXFiPkqxnHgYcVplX08Bh7AkWr0YtuWcI1cE7lVHKrsOGEloEi6Ydd7vKOT+SeYEoB5WABvS3Hv6oTpOTtAbbk3J+6Z5BtiLpTtvAnncyxns6jxPsnRoj8BvPVST9GiQ8Ob64TTIQ8c5VepxG8udnKAGYeOoTMzOdojS8OyB1HAum2k6fgtYHBvii3mdD2u8M99nLh6oTUiWgk+6Pabky5u5ry3cM2xcdimq2J1Nz4wRmVKtR5ZzbFrC7o+GPK6/Ae13wH2KR6rQXQ7uhEj/ifyWvxaJCsLOdf14SbX5cQt184WFtwTfaj5+vyK+lqZFijdEJa0GwtyT+icIdJ2NBDLC/a9/dT6ehDyduicI4Lm7ellmczv/QSfEzifkYbvihtI44QWZlokuC+CSW9W3Nx7enotAqkoA3ogEWHhbFiyypup2IknVzjzdfBVY0b4Rb17IdqGTEKOf8Xeb+fNNOlpmDi5AIOMYPujYADInqvXWqh0EL6R0f4odFigkgAtbewe71d2QnU+l4jXl4Aa49BgY7J3l9Sho2+VVJ2tQyP9RwIFyAUJY/Uk9yxOFmVzM5GhDJ+qqtrMV3VXtU1FkQ2YPeyAwoDjwE8AEbnqVVqU7ONwi6mvhBsQ3F+PX2TTRNVPY3aSC3nsR80VnpTxWBr2h1jgi7behtgoTM6ZYblrdp9HG1/Yk3CSSH8yOzk0W+TGaFqVsQbXZB75IQ2rSjdu5uQlSbkI8AX+IdwoYVfeBa/usCGJTi5PZDkRl0nUmtJhuxYpufEaeFlECTixXb2XGee5R6BGmWjaWk/O34oWrjbal8A7jmKxEh3DXBVm1MF13u4yEqvnomB4T7nsL/WyBVGfjOuBcdOy4V5iU4tjNs6hzU9fDnhjT1uSmGh6hDGAB5usode5vyilLpsaJwS0d041ACWXcVFQfLE1OY1eT8T7j3STqzVHinaw465ViS02Dl5LkY/sULbYNH/qlDqDPPR6Km2S0v6MqYjSwz5mWFuvTP2TGK6WgtI+ebrOH0+JLOMSDkclvCsy+oGxDe+et1hUk6nWKT86vEc5ibL/AGKhmIQDCgcCsBpyoa1qWHtDW3J4tfv2WYMWlRfzF3VMoY0RjWcgG/1UlM0k51v9fa4922A+ZdayOUKTJG9wy43PZOVOokN4Hnt7AfmjFmNR3vHT/jUaER5jTj2s8s2HEH4dhN+9iCQlus0+YZ8RJb3H6LWJ6khuGu3fKyCz0uGjzDHus9SLTmsH2ombUmk78n6JvptCxgKKllu4htrXx6p8om32XFyYy26yx/yVYldlGCwhh3qh0aoy7+AGrNv7qex+irRas71WhDDHAY6j3UZyEMB11nUWWLnuIGL4XbZtzzYmycaDQ2Pw520d/wDtGPh5lVVftRj9hbSkuPAZt5AymmVoHit+Ntj34SLJ1H+ijuYRuh3545HpdNUlqeFzDdb/AIkJDZJzPOsqIcuZ1UKAGAgj/wBf2QCYpTT0z9U2RdRNiXaQ1veyD1CdgsuAbkrMkRZ7k5QxEq1GG9nS5sU002TAAHHCWK3VbxG7c2IumuhVaC9vmIBwmMxxKr1tepcw1I04u4xdGhR27cuJ9AEE/vAh/C4FRzeqr/E4D/xQYJkyoo0RO5+Xa3d2Aye6ymflS6M8swL9E0aj1MYtocIeXqQjui6IwbTGYHXN89vbqjB6ylD7Udj9/Uz+FIR3DkqpUZKJCIc66/SP9shG5DMemAPkMIJW6VDc3gOHY9u6L1ADCXmupyQMTIaVq6JDAaDj1RM61cck59F81BpNgu+ELDq3slZ9HcCiwh3HBeNcM+I3w9YxXeWHcknjuvTEjNRx5nhgPTJP7K3p2jshMGPN1J56JlgSbnfCL/K6D7nnW8lEfrUIrUujOhEebd8v3RaZnPD4uPUXIPz6Jg/s0W19h+ipRZYtwW/VCYo32A5YRd/+rki4be3bogs7Q2i+FodMqrCBEhm4cMi9rdwqNfhwojd8MjdbIQhmzKg1ife5ncjQBEf2AySE3wacxoADccd1HpdoL4jMXwR904U+nsdg89bAXC53gX222N1MWhJNIsQPbCDVGgN5hnafqE/TdHDb7Tf3CARYdiQVwMUGsqMzuozMeCbEY7qlDnYsQ7bp4qsgIrS13y9D3SPJN8KJY/yycpBXxuetx7EdCQPlHPS+lxFuXcdT7qpWqBEgPsD5T1CatOz4aLs4xcI5UahCis4BHYjqks24j18eZjs1EiNJG64HW1kLmph55K0qpUhhaXNAb6JGq8s0OAHJKdW0rpsUnxJdIwXRI7AeOf0Wu+HsCzvTbRBiAkdvsnGeqIIsOqU5y0h5mLGl4VB4NgV9hzLnHKAiYJHqu4E9Z1+bY5shxIQCTuGZ5oMMlAKsYRgQn7RucQ0n1/gVyfqbDCIuL9ki1KouPlHwtdcLVBl3HQHM0GSgDaLJqojgcA8JO0lWYMSGAXAOFsHrgI1MTIaNzXZ7Bb9yT0jU3Yx1judbJwlaugOeAOioRq/E2gbz+nsg9U1NDhNve7jZbGs/r/ECZpRqq6H5dxsjrK11vc+6sUrSoc3cBucePbp819haOcYu14LQMnGSL9ETMpMsusodsmBodXfDiiKwcH6jstAkNWQ4rd48r+o9fZfI1EZCbtbD2i3XkpPrdJ2Evh4PohPVokW13Hr4/maG3UAOCR73UDy1+Rnusn/u0WHgo3S4kxHbcWDe+VxrImtxWUZY6h2qTQabD9Ep1uG1xDWZd3H3V2fo0cAuDgbZshumYZMfz4OB9TlGgwMx1FaopdTJaTNTMJ21rXE9kyeJMAXMMXObbgmuRprIjj4TR2uc/Cop2U2Egj5dEDnMg5PL7HaTO6vX4zbscCDxYpdhzJMQOOcrQqtSmRG2IuOh7JCm6a9kTwwLknHrdOr64nqcO6qxcAYMd40UGACz3J6giyrS9QJAuuqHQ4rW2iPAB5Fr2RFuiYjhuhFzvZuB6HKUfOJIzVsxUHMr/wBRcE39gqr5vvhQVmizcAbnMNu4H8zgpZdOuc4D1H3WismNTihxmMExNuedrLk+n8wrVE0j45tFiuaTcgNAN/QkkWRah00MZbvye/6I9L00xDZoWK/UyQ8wVHrWIHg6QkoYcPGe2Ja7S1+65HALQCCD7qi+TmG/C+/uLfgnxum7DzxA0drfuqUxTwPhdf7fitZu0C3l2sckCZbVqnHhu2uFj3z9kCjzD3m7iSnXXUNtoQblx3fIA2/FKraTGOQ0pq4xPX4zr6YYgAzYKAB5M4c0W9rIxv3RrudfbZtz6fwLOtNVV/gmC+4LPh5vY9R+CZKBOufCiEnzNdfPNiMfgpWXBnm3J0UrD+oIo27fZKs3ADgfur8Ka3HJuVHOw9rDZcIgL2+UzqvSwuVoek5AGAwDHl+6Qa+cn1T9/wDHsYRYQaCAQBzyfTCY2esruVmpEhnpcgkdilupyRh2i4t0sc4Njf1HKfqrIuDiXCxShUmgtewuAuL3PAcAbE+43D6Ll/DJ+L8WwfBjboibaGMcbWtY9uMKzXrRH3Z8+3skLRlZHhOhHkcX7eybqZOA3ahOtQb6yrdJQmYO0EnPqgVLAdME9QMfM2R7UUUAWHVJFOqwgzQLvhOPvdaoJ8QqaGIYL5xNEgyZIwMBE6a8Q97YrXeHEbZwA4I4IHe5U9LnWtAiNs5jsmxyERmajAeMu/VCDgyepDWc5wYuTMxDcGhwcTYw34Fnwr+UkX+MLNdTUkQ3+I3Ia4G9rXF75HRafNwA4ktyO6VtQyRLXA/4k/RGLTmPp5dgsGZDQtSQMXB9bHKKz2pWf7Bb5rNJSiRfiBsrn9ujjqVrKM6Mpt4tJOjGiPXz1Quc1U8Ata698WCCx6bHIIuVPpymEucHCzgeCtCgDMJKaq1LZziEaRLPiO3v5/BNMCUbt4+ink5ENFrWTBT5FlspZMhew2nI1Mhq8Mtdvbh1+VzQ66YcQ7jYOwf1V2ps5SpPMsUxcNqepxwLF6NNGZNAEEG/r3REzTTDJLvksxp9ZewbbXCMQZ57ttmnJsPdA1ZUwG4zV6+pHXjglcaRrBhP235Rp+m3vAdEcBf/AGjn5obO6a2ZbhGGXGDNW+kqayY7ylVJID3kiwGenp90Irhy4Xv7cJahz74fleDjqpXVfxCGty44CELvMSOOw/kfsCQ474cUub0PCb6dWGvAIJB6hEZDTLdmRnqf1VSc0ww5GD6IiwPmdbyqbDg/3PVuveIACGtt2v8Af1Sw6kRo53NGOit1bTUaGzxHNdsHUj75zZP+nITHw2Bljjgc8Lh8IVtp46B03mJtOjzcqLFpc38EVg6lZ1u0+uPxTrDoZcMbb/48FAqnp3nfDSyQZA3IWzdi/wCxKh1hCbyQR7oHO6j/AKl+yGMHBPp2C5qOlGkeXylCaRKOgRi1/wDAiCpjMupWhkJQ5MfaXIMwCPkm6WocFzRcfQIBIWcy4RSRqhh3Ds9kGZOB0286ndOQwCQFnepWmA4RoeCMH2WjT9V3na0EDrm6TNcAFm0dbD7rVO5qEeoCvj7lGU123YAWgEclcRNYi97oZK6ZuFbdpI/4n6Jnwjn9qWjHOUtsO/iNuSPRKtWpMNwwLH0wnWJeK648x+XCF12Va2G14IJJIPpbulKTnMWi2oS4MzJ0vsdYpy0RaJEOPgbj3KW62zNwiWhZzwowLsNfj9E9jlcz0ribKCfuazAojntLrgY47obMyVh5h+/t2R+mTzR5ScdCVFV3NIypQZ4LUqFz9xLqNJY4W6fglmSpPhzcL/yT46GTdLGojsLXjlrrpgYiN4tzg9P2aXRi10MjqMIXGjiDF3bQ5p5aeovm3YqnTqsQxsVmQ4WPuuXxvEN7oQcHMLIGFA2J1qSWc/cAS82MRjiR/qQyPPDzyR+SzeTrDpSLtDiWXuCObFPlUL3Ma0ucWtuAL4APZZ5qOXAJsnhw+jL6rlsPpsI8SWsy4c56m5ujUPUrYgs4463zdYrLMiD4bohCmow6XQmrHgxV3+OXOmmtRokFwLg8exx9O6Q9WTLWkOByD9QhIno9sNQqfZFJ3PufyW11/s3jcJVsyTHzTtcG3J7IrOVRrzhZLBjOafKSikGdjnC56Y/k8TOsx9/u+25JsAl2PWRMzI/xH5IW2RjRPiJt26KyaC9lnMwRlYFURNdVNQ6ltzSqfB2ta6wtZMEtPQgBd230P/SyKV1PHg+VwOPmFbn9Yse4OtY2F8WygNZk/trEOVGYal3RPDaL7S03uMG3/Luq80HOuHOJBNyOl0y06nB5G7jtzZXqnSJe1obT7k9VmZw9V1zmZjUKMHC4Oeygg0skWHI/JNE5LljiFTJ8Mh/yPzRZm1XsCEYyhSdTOA8N54Ns8pkgVpp5JISxXqGx94kJwzkt6goDDEZl7E46IugxKreGrHKmaoyqwSMlJ+rKiwtdt9vslmaqEYfEFNTqLGmDd5IHbqtWsDZnLxlT5P4E709qAsGxx8t8eibJetNb2KAP0jmwuDyb9ExU2mMhMs21+7s/RDYF+ojkvQW7L5kk3WNzbBpHyKTKhMh8ZrXYbfKff6a4HBVedocN7bvaLnsM+6FDiLo5ADZYSjISDHAH8uEWltOOd8Iv26JNjzMWTibSSWnIP5JgpWsgBjBPN8grirQnoY/LOQYRmaE5nxMQeoSTQO46olN6vaQdxuOwQ2DOf1JJHlaObfksHYRJRlHb6iwKV/qYF29x+aYZSm26fZGZeSA4RBkMWRFyYm//ACBbAEjpcrL43kg9jdt/bGUemaRC5aDa2QUE8C/TC4n5yJDZ8RLB0PT2KDZnU8hCcMNwPX6Q25AHX6LPKvBDIhaE61fU92ljG3xkpIiO3Ou7qqKgQdz3OGjKcnxN5pUy0ixw4KaNPtb1SpMzjeWn5qi6cJPP3U4E843EfGHJ5/iO3AINVIfk9Ffl4otz/wBoZqOZDTt+oWzvSzuLbZsDF/4F22pNAPdV5ijki/DuqBTcB7Dm9k5VBno0ojHRjDSJYR4u48D8VqlDhMhQS5psbEm3Nh+CzLRPX1P5JnfVHMa+Hf4gQfmlvnxJ72w5z9Sdr3Pe555cb89Og+iISUluPK4p0DczHRXZN/hu83BKVnE83qe+T4hiDRYW3N72xyUJm5MsuWk2/nqjhmmbbhwt90InpgRPKCebrcyqxUK4WJ1fkGxQ0HpwlmZ00f8Aa5OE2fEjNhNPAP2Vw011uEwMRBqa6tfj4mYzFGitHNwnnTcvtgtaOeT7qKswNrSCMq3peMH7Wjrj3PZc7kidyLrLa8f3DMrCymaSo7HAE57/ALIXGkyLdLFW5KsiFgtuB6pWRIK61RvnCUekwQ24FvUnKUKtBbtO74Dg3vkdfsjU1VREPRrb90oairIjRhAh5GAbIhHemGfsg8SJtOlfOGsaRyx2z/8ALgefdDaxp6XfYsYWkgbgBazutvRPcPTzGNF4g44Itnsl/UDmw+qZ3MeeTd2wDAU1T40DoXM7hDf66xzj3uvLyyU1qHG5FHrWwXH2VCVqRdEDndMr4vJoUdcy5KVCZjqyqMjAbrA25shFXlmEHr7Ly8kgzzRp9QTRZ3woliiVRnA4k918XkbeZXaPkIb0pqlrAWRW36Ag5FuoRqbrMJzMDOMr6vJTDcm5IAGoMfPgdVSnNTCE11rE2/FeXkSgZieIgZ9wfpqshsUxXDcT0OLJwdqdrugHzuvq8tfRlF+Q2BFfUlWY4XBufZL1GmJiG/e1ptcH5jgr6vJqAFdyilF9IxybrJxxEuD6hVprUbBw69+118XkkgZkzcWtjuL1T1S4gtaCBxf9F6hVRjAXEXd3PK+ryeUHWXnjVrVgCFZnVWOSlir1x8U54Xl5ciiZxuNWDnE/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77976" y="-1050925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data:image/jpeg;base64,/9j/4AAQSkZJRgABAQAAAQABAAD/2wCEAAkGBxITEhQTExMWFhUXGBcYGRgXGBcXGhcZFxcWHRcXFxwYHSggGBolHBQUITEhJSkrLi4uFx8zODMsNygtLiwBCgoKDg0OGxAQGywlICYtLCwsLCwsLCwsLCwsLCwsLCwsLCwsLCwsLCwsLCwsLCwsLCwsLCwsLCwsLCwsLCw3LP/AABEIALgArwMBIgACEQEDEQH/xAAcAAACAwEBAQEAAAAAAAAAAAAFBgMEBwIAAQj/xAA5EAABAgUDAgQEBQMEAgMAAAABAAIDBAURIQYSMUFREyJhcTKBkaGxwdHh8BQVUiNCYvFykgcWov/EABkBAAMBAQEAAAAAAAAAAAAAAAIDBAEABf/EACgRAAICAgIBBQACAgMAAAAAAAECAAMRIQQSMRMUIkFRYZEFgSMyNP/aAAwDAQACEQMRAD8AzaddGgktiMILTY/oimiJ3fEc0mxsLff9kY1E8RXOcG2B6Gxz1yOeEhF7oEYOYbWKnwrDU8pClwKgbm10Xw2u2uaCex4RGcgtvuY0MPpjH6rP5PU7XgBws6wIN1dGoH8F10nci3XoiG6rOOe0MeWusb7i0bjg2BPzSZqaEPCJ7Zyik1WYQ+I5/FLVWmXzHkhNJHXqtBJO4VaM1gdvEY9E6gDgGm1xgjuPRMlUiMe27Tf8b9isvp1BmIbrgtB7E2TDCnY0Oxe29u2UTADxCvVc4QjEr6gpYeCbWSHMQ9hLVo89V4b2eqQ6wNzsBHU28SrgllPU+I+aRp0MQmusCSOU7wqBuAIcOOuLhZHpytugYdx6/gtBperRby4/4nI/ZAw3IuRQfUJbYlqcpz2XNroPOyzXNIcB80edXxExgX9ULnIsID4xfshkhQhgViCKGBMDHlve3t0WhUGP4T2xA0O29Dxf8j6pFmqsGzLTyOPqU7U4+I0Fp4REnzLbzaerGO1NdAe1l4e0NJcGg3YXdzcXuvsxLwnbi5nmJySSboFJz5hYcLj3yPZWI2oGH4PuuZy033IK4aA6zAYPEDfhsb/MG6XaIxoh2GB6dV3rmtja6FD+I5NvZD9H1FhaGvNui7HxzFHjv6RI/Y0wJQvwArj6LFaAS3n1XMGpthZa4HpY9VNF1PusAGt+aAGICAaaLdSGCRgJDrLHOd5Wk/I/krdMqhixmiIfLdaNK0lrwNob6X6o/wDoZfn2r5IzMrivOwXFiPkqxnHgYcVplX08Bh7AkWr0YtuWcI1cE7lVHKrsOGEloEi6Ydd7vKOT+SeYEoB5WABvS3Hv6oTpOTtAbbk3J+6Z5BtiLpTtvAnncyxns6jxPsnRoj8BvPVST9GiQ8Ob64TTIQ8c5VepxG8udnKAGYeOoTMzOdojS8OyB1HAum2k6fgtYHBvii3mdD2u8M99nLh6oTUiWgk+6Pabky5u5ry3cM2xcdimq2J1Nz4wRmVKtR5ZzbFrC7o+GPK6/Ae13wH2KR6rQXQ7uhEj/ifyWvxaJCsLOdf14SbX5cQt184WFtwTfaj5+vyK+lqZFijdEJa0GwtyT+icIdJ2NBDLC/a9/dT6ehDyduicI4Lm7ellmczv/QSfEzifkYbvihtI44QWZlokuC+CSW9W3Nx7enotAqkoA3ogEWHhbFiyypup2IknVzjzdfBVY0b4Rb17IdqGTEKOf8Xeb+fNNOlpmDi5AIOMYPujYADInqvXWqh0EL6R0f4odFigkgAtbewe71d2QnU+l4jXl4Aa49BgY7J3l9Sho2+VVJ2tQyP9RwIFyAUJY/Uk9yxOFmVzM5GhDJ+qqtrMV3VXtU1FkQ2YPeyAwoDjwE8AEbnqVVqU7ONwi6mvhBsQ3F+PX2TTRNVPY3aSC3nsR80VnpTxWBr2h1jgi7behtgoTM6ZYblrdp9HG1/Yk3CSSH8yOzk0W+TGaFqVsQbXZB75IQ2rSjdu5uQlSbkI8AX+IdwoYVfeBa/usCGJTi5PZDkRl0nUmtJhuxYpufEaeFlECTixXb2XGee5R6BGmWjaWk/O34oWrjbal8A7jmKxEh3DXBVm1MF13u4yEqvnomB4T7nsL/WyBVGfjOuBcdOy4V5iU4tjNs6hzU9fDnhjT1uSmGh6hDGAB5usode5vyilLpsaJwS0d041ACWXcVFQfLE1OY1eT8T7j3STqzVHinaw465ViS02Dl5LkY/sULbYNH/qlDqDPPR6Km2S0v6MqYjSwz5mWFuvTP2TGK6WgtI+ebrOH0+JLOMSDkclvCsy+oGxDe+et1hUk6nWKT86vEc5ibL/AGKhmIQDCgcCsBpyoa1qWHtDW3J4tfv2WYMWlRfzF3VMoY0RjWcgG/1UlM0k51v9fa4922A+ZdayOUKTJG9wy43PZOVOokN4Hnt7AfmjFmNR3vHT/jUaER5jTj2s8s2HEH4dhN+9iCQlus0+YZ8RJb3H6LWJ6khuGu3fKyCz0uGjzDHus9SLTmsH2ombUmk78n6JvptCxgKKllu4htrXx6p8om32XFyYy26yx/yVYldlGCwhh3qh0aoy7+AGrNv7qex+irRas71WhDDHAY6j3UZyEMB11nUWWLnuIGL4XbZtzzYmycaDQ2Pw520d/wDtGPh5lVVftRj9hbSkuPAZt5AymmVoHit+Ntj34SLJ1H+ijuYRuh3545HpdNUlqeFzDdb/AIkJDZJzPOsqIcuZ1UKAGAgj/wBf2QCYpTT0z9U2RdRNiXaQ1veyD1CdgsuAbkrMkRZ7k5QxEq1GG9nS5sU002TAAHHCWK3VbxG7c2IumuhVaC9vmIBwmMxxKr1tepcw1I04u4xdGhR27cuJ9AEE/vAh/C4FRzeqr/E4D/xQYJkyoo0RO5+Xa3d2Aye6ymflS6M8swL9E0aj1MYtocIeXqQjui6IwbTGYHXN89vbqjB6ylD7Udj9/Uz+FIR3DkqpUZKJCIc66/SP9shG5DMemAPkMIJW6VDc3gOHY9u6L1ADCXmupyQMTIaVq6JDAaDj1RM61cck59F81BpNgu+ELDq3slZ9HcCiwh3HBeNcM+I3w9YxXeWHcknjuvTEjNRx5nhgPTJP7K3p2jshMGPN1J56JlgSbnfCL/K6D7nnW8lEfrUIrUujOhEebd8v3RaZnPD4uPUXIPz6Jg/s0W19h+ipRZYtwW/VCYo32A5YRd/+rki4be3bogs7Q2i+FodMqrCBEhm4cMi9rdwqNfhwojd8MjdbIQhmzKg1ife5ncjQBEf2AySE3wacxoADccd1HpdoL4jMXwR904U+nsdg89bAXC53gX222N1MWhJNIsQPbCDVGgN5hnafqE/TdHDb7Tf3CARYdiQVwMUGsqMzuozMeCbEY7qlDnYsQ7bp4qsgIrS13y9D3SPJN8KJY/yycpBXxuetx7EdCQPlHPS+lxFuXcdT7qpWqBEgPsD5T1CatOz4aLs4xcI5UahCis4BHYjqks24j18eZjs1EiNJG64HW1kLmph55K0qpUhhaXNAb6JGq8s0OAHJKdW0rpsUnxJdIwXRI7AeOf0Wu+HsCzvTbRBiAkdvsnGeqIIsOqU5y0h5mLGl4VB4NgV9hzLnHKAiYJHqu4E9Z1+bY5shxIQCTuGZ5oMMlAKsYRgQn7RucQ0n1/gVyfqbDCIuL9ki1KouPlHwtdcLVBl3HQHM0GSgDaLJqojgcA8JO0lWYMSGAXAOFsHrgI1MTIaNzXZ7Bb9yT0jU3Yx1judbJwlaugOeAOioRq/E2gbz+nsg9U1NDhNve7jZbGs/r/ECZpRqq6H5dxsjrK11vc+6sUrSoc3cBucePbp819haOcYu14LQMnGSL9ETMpMsusodsmBodXfDiiKwcH6jstAkNWQ4rd48r+o9fZfI1EZCbtbD2i3XkpPrdJ2Evh4PohPVokW13Hr4/maG3UAOCR73UDy1+Rnusn/u0WHgo3S4kxHbcWDe+VxrImtxWUZY6h2qTQabD9Ep1uG1xDWZd3H3V2fo0cAuDgbZshumYZMfz4OB9TlGgwMx1FaopdTJaTNTMJ21rXE9kyeJMAXMMXObbgmuRprIjj4TR2uc/Cop2U2Egj5dEDnMg5PL7HaTO6vX4zbscCDxYpdhzJMQOOcrQqtSmRG2IuOh7JCm6a9kTwwLknHrdOr64nqcO6qxcAYMd40UGACz3J6giyrS9QJAuuqHQ4rW2iPAB5Fr2RFuiYjhuhFzvZuB6HKUfOJIzVsxUHMr/wBRcE39gqr5vvhQVmizcAbnMNu4H8zgpZdOuc4D1H3WismNTihxmMExNuedrLk+n8wrVE0j45tFiuaTcgNAN/QkkWRah00MZbvye/6I9L00xDZoWK/UyQ8wVHrWIHg6QkoYcPGe2Ja7S1+65HALQCCD7qi+TmG/C+/uLfgnxum7DzxA0drfuqUxTwPhdf7fitZu0C3l2sckCZbVqnHhu2uFj3z9kCjzD3m7iSnXXUNtoQblx3fIA2/FKraTGOQ0pq4xPX4zr6YYgAzYKAB5M4c0W9rIxv3RrudfbZtz6fwLOtNVV/gmC+4LPh5vY9R+CZKBOufCiEnzNdfPNiMfgpWXBnm3J0UrD+oIo27fZKs3ADgfur8Ka3HJuVHOw9rDZcIgL2+UzqvSwuVoek5AGAwDHl+6Qa+cn1T9/wDHsYRYQaCAQBzyfTCY2esruVmpEhnpcgkdilupyRh2i4t0sc4Njf1HKfqrIuDiXCxShUmgtewuAuL3PAcAbE+43D6Ll/DJ+L8WwfBjboibaGMcbWtY9uMKzXrRH3Z8+3skLRlZHhOhHkcX7eybqZOA3ahOtQb6yrdJQmYO0EnPqgVLAdME9QMfM2R7UUUAWHVJFOqwgzQLvhOPvdaoJ8QqaGIYL5xNEgyZIwMBE6a8Q97YrXeHEbZwA4I4IHe5U9LnWtAiNs5jsmxyERmajAeMu/VCDgyepDWc5wYuTMxDcGhwcTYw34Fnwr+UkX+MLNdTUkQ3+I3Ia4G9rXF75HRafNwA4ktyO6VtQyRLXA/4k/RGLTmPp5dgsGZDQtSQMXB9bHKKz2pWf7Bb5rNJSiRfiBsrn9ujjqVrKM6Mpt4tJOjGiPXz1Quc1U8Ata698WCCx6bHIIuVPpymEucHCzgeCtCgDMJKaq1LZziEaRLPiO3v5/BNMCUbt4+ink5ENFrWTBT5FlspZMhew2nI1Mhq8Mtdvbh1+VzQ66YcQ7jYOwf1V2ps5SpPMsUxcNqepxwLF6NNGZNAEEG/r3REzTTDJLvksxp9ZewbbXCMQZ57ttmnJsPdA1ZUwG4zV6+pHXjglcaRrBhP235Rp+m3vAdEcBf/AGjn5obO6a2ZbhGGXGDNW+kqayY7ylVJID3kiwGenp90Irhy4Xv7cJahz74fleDjqpXVfxCGty44CELvMSOOw/kfsCQ474cUub0PCb6dWGvAIJB6hEZDTLdmRnqf1VSc0ww5GD6IiwPmdbyqbDg/3PVuveIACGtt2v8Af1Sw6kRo53NGOit1bTUaGzxHNdsHUj75zZP+nITHw2Bljjgc8Lh8IVtp46B03mJtOjzcqLFpc38EVg6lZ1u0+uPxTrDoZcMbb/48FAqnp3nfDSyQZA3IWzdi/wCxKh1hCbyQR7oHO6j/AKl+yGMHBPp2C5qOlGkeXylCaRKOgRi1/wDAiCpjMupWhkJQ5MfaXIMwCPkm6WocFzRcfQIBIWcy4RSRqhh3Ds9kGZOB0286ndOQwCQFnepWmA4RoeCMH2WjT9V3na0EDrm6TNcAFm0dbD7rVO5qEeoCvj7lGU123YAWgEclcRNYi97oZK6ZuFbdpI/4n6Jnwjn9qWjHOUtsO/iNuSPRKtWpMNwwLH0wnWJeK648x+XCF12Va2G14IJJIPpbulKTnMWi2oS4MzJ0vsdYpy0RaJEOPgbj3KW62zNwiWhZzwowLsNfj9E9jlcz0ribKCfuazAojntLrgY47obMyVh5h+/t2R+mTzR5ScdCVFV3NIypQZ4LUqFz9xLqNJY4W6fglmSpPhzcL/yT46GTdLGojsLXjlrrpgYiN4tzg9P2aXRi10MjqMIXGjiDF3bQ5p5aeovm3YqnTqsQxsVmQ4WPuuXxvEN7oQcHMLIGFA2J1qSWc/cAS82MRjiR/qQyPPDzyR+SzeTrDpSLtDiWXuCObFPlUL3Ma0ucWtuAL4APZZ5qOXAJsnhw+jL6rlsPpsI8SWsy4c56m5ujUPUrYgs4463zdYrLMiD4bohCmow6XQmrHgxV3+OXOmmtRokFwLg8exx9O6Q9WTLWkOByD9QhIno9sNQqfZFJ3PufyW11/s3jcJVsyTHzTtcG3J7IrOVRrzhZLBjOafKSikGdjnC56Y/k8TOsx9/u+25JsAl2PWRMzI/xH5IW2RjRPiJt26KyaC9lnMwRlYFURNdVNQ6ltzSqfB2ta6wtZMEtPQgBd230P/SyKV1PHg+VwOPmFbn9Yse4OtY2F8WygNZk/trEOVGYal3RPDaL7S03uMG3/Luq80HOuHOJBNyOl0y06nB5G7jtzZXqnSJe1obT7k9VmZw9V1zmZjUKMHC4Oeygg0skWHI/JNE5LljiFTJ8Mh/yPzRZm1XsCEYyhSdTOA8N54Ns8pkgVpp5JISxXqGx94kJwzkt6goDDEZl7E46IugxKreGrHKmaoyqwSMlJ+rKiwtdt9vslmaqEYfEFNTqLGmDd5IHbqtWsDZnLxlT5P4E709qAsGxx8t8eibJetNb2KAP0jmwuDyb9ExU2mMhMs21+7s/RDYF+ojkvQW7L5kk3WNzbBpHyKTKhMh8ZrXYbfKff6a4HBVedocN7bvaLnsM+6FDiLo5ADZYSjISDHAH8uEWltOOd8Iv26JNjzMWTibSSWnIP5JgpWsgBjBPN8grirQnoY/LOQYRmaE5nxMQeoSTQO46olN6vaQdxuOwQ2DOf1JJHlaObfksHYRJRlHb6iwKV/qYF29x+aYZSm26fZGZeSA4RBkMWRFyYm//ACBbAEjpcrL43kg9jdt/bGUemaRC5aDa2QUE8C/TC4n5yJDZ8RLB0PT2KDZnU8hCcMNwPX6Q25AHX6LPKvBDIhaE61fU92ljG3xkpIiO3Ou7qqKgQdz3OGjKcnxN5pUy0ixw4KaNPtb1SpMzjeWn5qi6cJPP3U4E843EfGHJ5/iO3AINVIfk9Ffl4otz/wBoZqOZDTt+oWzvSzuLbZsDF/4F22pNAPdV5ijki/DuqBTcB7Dm9k5VBno0ojHRjDSJYR4u48D8VqlDhMhQS5psbEm3Nh+CzLRPX1P5JnfVHMa+Hf4gQfmlvnxJ72w5z9Sdr3Pe555cb89Og+iISUluPK4p0DczHRXZN/hu83BKVnE83qe+T4hiDRYW3N72xyUJm5MsuWk2/nqjhmmbbhwt90InpgRPKCebrcyqxUK4WJ1fkGxQ0HpwlmZ00f8Aa5OE2fEjNhNPAP2Vw011uEwMRBqa6tfj4mYzFGitHNwnnTcvtgtaOeT7qKswNrSCMq3peMH7Wjrj3PZc7kidyLrLa8f3DMrCymaSo7HAE57/ALIXGkyLdLFW5KsiFgtuB6pWRIK61RvnCUekwQ24FvUnKUKtBbtO74Dg3vkdfsjU1VREPRrb90oairIjRhAh5GAbIhHemGfsg8SJtOlfOGsaRyx2z/8ALgefdDaxp6XfYsYWkgbgBazutvRPcPTzGNF4g44Itnsl/UDmw+qZ3MeeTd2wDAU1T40DoXM7hDf66xzj3uvLyyU1qHG5FHrWwXH2VCVqRdEDndMr4vJoUdcy5KVCZjqyqMjAbrA25shFXlmEHr7Ly8kgzzRp9QTRZ3woliiVRnA4k918XkbeZXaPkIb0pqlrAWRW36Ag5FuoRqbrMJzMDOMr6vJTDcm5IAGoMfPgdVSnNTCE11rE2/FeXkSgZieIgZ9wfpqshsUxXDcT0OLJwdqdrugHzuvq8tfRlF+Q2BFfUlWY4XBufZL1GmJiG/e1ptcH5jgr6vJqAFdyilF9IxybrJxxEuD6hVprUbBw69+118XkkgZkzcWtjuL1T1S4gtaCBxf9F6hVRjAXEXd3PK+ryeUHWXnjVrVgCFZnVWOSlir1x8U54Xl5ciiZxuNWDnE/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730376" y="-898525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765B42-340A-4D58-BC6E-440C5575919F}"/>
              </a:ext>
            </a:extLst>
          </p:cNvPr>
          <p:cNvSpPr txBox="1"/>
          <p:nvPr/>
        </p:nvSpPr>
        <p:spPr>
          <a:xfrm>
            <a:off x="845384" y="4114307"/>
            <a:ext cx="311845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Have a station where kids can write a letter to Santa and send them a note back.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Or have a station where guests can make a card for the troops or a local senior home.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7807A0B8-1EF3-4743-B32D-035068EC5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693" y="6026243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F1DDFF-797D-2BFB-7878-2A9BCF08E4D2}"/>
              </a:ext>
            </a:extLst>
          </p:cNvPr>
          <p:cNvSpPr/>
          <p:nvPr/>
        </p:nvSpPr>
        <p:spPr>
          <a:xfrm>
            <a:off x="9871053" y="552450"/>
            <a:ext cx="2168547" cy="2106028"/>
          </a:xfrm>
          <a:prstGeom prst="rect">
            <a:avLst/>
          </a:prstGeom>
          <a:solidFill>
            <a:srgbClr val="C3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BDD4ACCC-D5E4-43F9-83A9-0001D421A55C" descr="IMG_5011.JPG">
            <a:extLst>
              <a:ext uri="{FF2B5EF4-FFF2-40B4-BE49-F238E27FC236}">
                <a16:creationId xmlns:a16="http://schemas.microsoft.com/office/drawing/2014/main" id="{A6B307C3-7193-4EFA-F07C-E29AF69B7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24151"/>
          <a:stretch/>
        </p:blipFill>
        <p:spPr bwMode="auto">
          <a:xfrm>
            <a:off x="9991022" y="622300"/>
            <a:ext cx="1978893" cy="196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26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5768" y="2344993"/>
            <a:ext cx="4814097" cy="2814776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700" cap="all" dirty="0">
                <a:latin typeface="Arial Black" panose="020B0A04020102020204" pitchFamily="34" charset="0"/>
                <a:cs typeface="Aharoni" panose="02010803020104030203" pitchFamily="2" charset="-79"/>
              </a:rPr>
              <a:t>Bartender, I’ll have another!</a:t>
            </a:r>
            <a:br>
              <a:rPr lang="en-US" sz="4700" cap="all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br>
              <a:rPr lang="en-US" sz="4700" cap="all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n-US" sz="4700" dirty="0">
                <a:latin typeface="Arial Black" panose="020B0A04020102020204" pitchFamily="34" charset="0"/>
                <a:cs typeface="Aharoni" panose="02010803020104030203" pitchFamily="2" charset="-79"/>
              </a:rPr>
              <a:t>KEEP THE BAR OPEN!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hand holding a glass of orange juice&#10;&#10;Description generated with very high confidence">
            <a:extLst>
              <a:ext uri="{FF2B5EF4-FFF2-40B4-BE49-F238E27FC236}">
                <a16:creationId xmlns:a16="http://schemas.microsoft.com/office/drawing/2014/main" id="{B2D643ED-D9D7-41C3-BA2C-78BC65461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2" b="-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AutoShape 4" descr="data:image/jpeg;base64,/9j/4AAQSkZJRgABAQAAAQABAAD/2wCEAAkGBxITEhQTExMWFhUXGBcYGRgXGBcXGhcZFxcWHRcXFxwYHSggGBolHBQUITEhJSkrLi4uFx8zODMsNygtLiwBCgoKDg0OGxAQGywlICYtLCwsLCwsLCwsLCwsLCwsLCwsLCwsLCwsLCwsLCwsLCwsLCwsLCwsLCwsLCwsLCw3LP/AABEIALgArwMBIgACEQEDEQH/xAAcAAACAwEBAQEAAAAAAAAAAAAFBgMEBwIAAQj/xAA5EAABAgUDAgQEBQMEAgMAAAABAAIDBAURIQYSMUFREyJhcTKBkaGxwdHh8BQVUiNCYvFykgcWov/EABkBAAMBAQEAAAAAAAAAAAAAAAIDBAEABf/EACgRAAICAgIBBQACAgMAAAAAAAECAAMRIQQSMRMUIkFRYZEFgSMyNP/aAAwDAQACEQMRAD8AzaddGgktiMILTY/oimiJ3fEc0mxsLff9kY1E8RXOcG2B6Gxz1yOeEhF7oEYOYbWKnwrDU8pClwKgbm10Xw2u2uaCex4RGcgtvuY0MPpjH6rP5PU7XgBws6wIN1dGoH8F10nci3XoiG6rOOe0MeWusb7i0bjg2BPzSZqaEPCJ7Zyik1WYQ+I5/FLVWmXzHkhNJHXqtBJO4VaM1gdvEY9E6gDgGm1xgjuPRMlUiMe27Tf8b9isvp1BmIbrgtB7E2TDCnY0Oxe29u2UTADxCvVc4QjEr6gpYeCbWSHMQ9hLVo89V4b2eqQ6wNzsBHU28SrgllPU+I+aRp0MQmusCSOU7wqBuAIcOOuLhZHpytugYdx6/gtBperRby4/4nI/ZAw3IuRQfUJbYlqcpz2XNroPOyzXNIcB80edXxExgX9ULnIsID4xfshkhQhgViCKGBMDHlve3t0WhUGP4T2xA0O29Dxf8j6pFmqsGzLTyOPqU7U4+I0Fp4REnzLbzaerGO1NdAe1l4e0NJcGg3YXdzcXuvsxLwnbi5nmJySSboFJz5hYcLj3yPZWI2oGH4PuuZy033IK4aA6zAYPEDfhsb/MG6XaIxoh2GB6dV3rmtja6FD+I5NvZD9H1FhaGvNui7HxzFHjv6RI/Y0wJQvwArj6LFaAS3n1XMGpthZa4HpY9VNF1PusAGt+aAGICAaaLdSGCRgJDrLHOd5Wk/I/krdMqhixmiIfLdaNK0lrwNob6X6o/wDoZfn2r5IzMrivOwXFiPkqxnHgYcVplX08Bh7AkWr0YtuWcI1cE7lVHKrsOGEloEi6Ydd7vKOT+SeYEoB5WABvS3Hv6oTpOTtAbbk3J+6Z5BtiLpTtvAnncyxns6jxPsnRoj8BvPVST9GiQ8Ob64TTIQ8c5VepxG8udnKAGYeOoTMzOdojS8OyB1HAum2k6fgtYHBvii3mdD2u8M99nLh6oTUiWgk+6Pabky5u5ry3cM2xcdimq2J1Nz4wRmVKtR5ZzbFrC7o+GPK6/Ae13wH2KR6rQXQ7uhEj/ifyWvxaJCsLOdf14SbX5cQt184WFtwTfaj5+vyK+lqZFijdEJa0GwtyT+icIdJ2NBDLC/a9/dT6ehDyduicI4Lm7ellmczv/QSfEzifkYbvihtI44QWZlokuC+CSW9W3Nx7enotAqkoA3ogEWHhbFiyypup2IknVzjzdfBVY0b4Rb17IdqGTEKOf8Xeb+fNNOlpmDi5AIOMYPujYADInqvXWqh0EL6R0f4odFigkgAtbewe71d2QnU+l4jXl4Aa49BgY7J3l9Sho2+VVJ2tQyP9RwIFyAUJY/Uk9yxOFmVzM5GhDJ+qqtrMV3VXtU1FkQ2YPeyAwoDjwE8AEbnqVVqU7ONwi6mvhBsQ3F+PX2TTRNVPY3aSC3nsR80VnpTxWBr2h1jgi7behtgoTM6ZYblrdp9HG1/Yk3CSSH8yOzk0W+TGaFqVsQbXZB75IQ2rSjdu5uQlSbkI8AX+IdwoYVfeBa/usCGJTi5PZDkRl0nUmtJhuxYpufEaeFlECTixXb2XGee5R6BGmWjaWk/O34oWrjbal8A7jmKxEh3DXBVm1MF13u4yEqvnomB4T7nsL/WyBVGfjOuBcdOy4V5iU4tjNs6hzU9fDnhjT1uSmGh6hDGAB5usode5vyilLpsaJwS0d041ACWXcVFQfLE1OY1eT8T7j3STqzVHinaw465ViS02Dl5LkY/sULbYNH/qlDqDPPR6Km2S0v6MqYjSwz5mWFuvTP2TGK6WgtI+ebrOH0+JLOMSDkclvCsy+oGxDe+et1hUk6nWKT86vEc5ibL/AGKhmIQDCgcCsBpyoa1qWHtDW3J4tfv2WYMWlRfzF3VMoY0RjWcgG/1UlM0k51v9fa4922A+ZdayOUKTJG9wy43PZOVOokN4Hnt7AfmjFmNR3vHT/jUaER5jTj2s8s2HEH4dhN+9iCQlus0+YZ8RJb3H6LWJ6khuGu3fKyCz0uGjzDHus9SLTmsH2ombUmk78n6JvptCxgKKllu4htrXx6p8om32XFyYy26yx/yVYldlGCwhh3qh0aoy7+AGrNv7qex+irRas71WhDDHAY6j3UZyEMB11nUWWLnuIGL4XbZtzzYmycaDQ2Pw520d/wDtGPh5lVVftRj9hbSkuPAZt5AymmVoHit+Ntj34SLJ1H+ijuYRuh3545HpdNUlqeFzDdb/AIkJDZJzPOsqIcuZ1UKAGAgj/wBf2QCYpTT0z9U2RdRNiXaQ1veyD1CdgsuAbkrMkRZ7k5QxEq1GG9nS5sU002TAAHHCWK3VbxG7c2IumuhVaC9vmIBwmMxxKr1tepcw1I04u4xdGhR27cuJ9AEE/vAh/C4FRzeqr/E4D/xQYJkyoo0RO5+Xa3d2Aye6ymflS6M8swL9E0aj1MYtocIeXqQjui6IwbTGYHXN89vbqjB6ylD7Udj9/Uz+FIR3DkqpUZKJCIc66/SP9shG5DMemAPkMIJW6VDc3gOHY9u6L1ADCXmupyQMTIaVq6JDAaDj1RM61cck59F81BpNgu+ELDq3slZ9HcCiwh3HBeNcM+I3w9YxXeWHcknjuvTEjNRx5nhgPTJP7K3p2jshMGPN1J56JlgSbnfCL/K6D7nnW8lEfrUIrUujOhEebd8v3RaZnPD4uPUXIPz6Jg/s0W19h+ipRZYtwW/VCYo32A5YRd/+rki4be3bogs7Q2i+FodMqrCBEhm4cMi9rdwqNfhwojd8MjdbIQhmzKg1ife5ncjQBEf2AySE3wacxoADccd1HpdoL4jMXwR904U+nsdg89bAXC53gX222N1MWhJNIsQPbCDVGgN5hnafqE/TdHDb7Tf3CARYdiQVwMUGsqMzuozMeCbEY7qlDnYsQ7bp4qsgIrS13y9D3SPJN8KJY/yycpBXxuetx7EdCQPlHPS+lxFuXcdT7qpWqBEgPsD5T1CatOz4aLs4xcI5UahCis4BHYjqks24j18eZjs1EiNJG64HW1kLmph55K0qpUhhaXNAb6JGq8s0OAHJKdW0rpsUnxJdIwXRI7AeOf0Wu+HsCzvTbRBiAkdvsnGeqIIsOqU5y0h5mLGl4VB4NgV9hzLnHKAiYJHqu4E9Z1+bY5shxIQCTuGZ5oMMlAKsYRgQn7RucQ0n1/gVyfqbDCIuL9ki1KouPlHwtdcLVBl3HQHM0GSgDaLJqojgcA8JO0lWYMSGAXAOFsHrgI1MTIaNzXZ7Bb9yT0jU3Yx1judbJwlaugOeAOioRq/E2gbz+nsg9U1NDhNve7jZbGs/r/ECZpRqq6H5dxsjrK11vc+6sUrSoc3cBucePbp819haOcYu14LQMnGSL9ETMpMsusodsmBodXfDiiKwcH6jstAkNWQ4rd48r+o9fZfI1EZCbtbD2i3XkpPrdJ2Evh4PohPVokW13Hr4/maG3UAOCR73UDy1+Rnusn/u0WHgo3S4kxHbcWDe+VxrImtxWUZY6h2qTQabD9Ep1uG1xDWZd3H3V2fo0cAuDgbZshumYZMfz4OB9TlGgwMx1FaopdTJaTNTMJ21rXE9kyeJMAXMMXObbgmuRprIjj4TR2uc/Cop2U2Egj5dEDnMg5PL7HaTO6vX4zbscCDxYpdhzJMQOOcrQqtSmRG2IuOh7JCm6a9kTwwLknHrdOr64nqcO6qxcAYMd40UGACz3J6giyrS9QJAuuqHQ4rW2iPAB5Fr2RFuiYjhuhFzvZuB6HKUfOJIzVsxUHMr/wBRcE39gqr5vvhQVmizcAbnMNu4H8zgpZdOuc4D1H3WismNTihxmMExNuedrLk+n8wrVE0j45tFiuaTcgNAN/QkkWRah00MZbvye/6I9L00xDZoWK/UyQ8wVHrWIHg6QkoYcPGe2Ja7S1+65HALQCCD7qi+TmG/C+/uLfgnxum7DzxA0drfuqUxTwPhdf7fitZu0C3l2sckCZbVqnHhu2uFj3z9kCjzD3m7iSnXXUNtoQblx3fIA2/FKraTGOQ0pq4xPX4zr6YYgAzYKAB5M4c0W9rIxv3RrudfbZtz6fwLOtNVV/gmC+4LPh5vY9R+CZKBOufCiEnzNdfPNiMfgpWXBnm3J0UrD+oIo27fZKs3ADgfur8Ka3HJuVHOw9rDZcIgL2+UzqvSwuVoek5AGAwDHl+6Qa+cn1T9/wDHsYRYQaCAQBzyfTCY2esruVmpEhnpcgkdilupyRh2i4t0sc4Njf1HKfqrIuDiXCxShUmgtewuAuL3PAcAbE+43D6Ll/DJ+L8WwfBjboibaGMcbWtY9uMKzXrRH3Z8+3skLRlZHhOhHkcX7eybqZOA3ahOtQb6yrdJQmYO0EnPqgVLAdME9QMfM2R7UUUAWHVJFOqwgzQLvhOPvdaoJ8QqaGIYL5xNEgyZIwMBE6a8Q97YrXeHEbZwA4I4IHe5U9LnWtAiNs5jsmxyERmajAeMu/VCDgyepDWc5wYuTMxDcGhwcTYw34Fnwr+UkX+MLNdTUkQ3+I3Ia4G9rXF75HRafNwA4ktyO6VtQyRLXA/4k/RGLTmPp5dgsGZDQtSQMXB9bHKKz2pWf7Bb5rNJSiRfiBsrn9ujjqVrKM6Mpt4tJOjGiPXz1Quc1U8Ata698WCCx6bHIIuVPpymEucHCzgeCtCgDMJKaq1LZziEaRLPiO3v5/BNMCUbt4+ink5ENFrWTBT5FlspZMhew2nI1Mhq8Mtdvbh1+VzQ66YcQ7jYOwf1V2ps5SpPMsUxcNqepxwLF6NNGZNAEEG/r3REzTTDJLvksxp9ZewbbXCMQZ57ttmnJsPdA1ZUwG4zV6+pHXjglcaRrBhP235Rp+m3vAdEcBf/AGjn5obO6a2ZbhGGXGDNW+kqayY7ylVJID3kiwGenp90Irhy4Xv7cJahz74fleDjqpXVfxCGty44CELvMSOOw/kfsCQ474cUub0PCb6dWGvAIJB6hEZDTLdmRnqf1VSc0ww5GD6IiwPmdbyqbDg/3PVuveIACGtt2v8Af1Sw6kRo53NGOit1bTUaGzxHNdsHUj75zZP+nITHw2Bljjgc8Lh8IVtp46B03mJtOjzcqLFpc38EVg6lZ1u0+uPxTrDoZcMbb/48FAqnp3nfDSyQZA3IWzdi/wCxKh1hCbyQR7oHO6j/AKl+yGMHBPp2C5qOlGkeXylCaRKOgRi1/wDAiCpjMupWhkJQ5MfaXIMwCPkm6WocFzRcfQIBIWcy4RSRqhh3Ds9kGZOB0286ndOQwCQFnepWmA4RoeCMH2WjT9V3na0EDrm6TNcAFm0dbD7rVO5qEeoCvj7lGU123YAWgEclcRNYi97oZK6ZuFbdpI/4n6Jnwjn9qWjHOUtsO/iNuSPRKtWpMNwwLH0wnWJeK648x+XCF12Va2G14IJJIPpbulKTnMWi2oS4MzJ0vsdYpy0RaJEOPgbj3KW62zNwiWhZzwowLsNfj9E9jlcz0ribKCfuazAojntLrgY47obMyVh5h+/t2R+mTzR5ScdCVFV3NIypQZ4LUqFz9xLqNJY4W6fglmSpPhzcL/yT46GTdLGojsLXjlrrpgYiN4tzg9P2aXRi10MjqMIXGjiDF3bQ5p5aeovm3YqnTqsQxsVmQ4WPuuXxvEN7oQcHMLIGFA2J1qSWc/cAS82MRjiR/qQyPPDzyR+SzeTrDpSLtDiWXuCObFPlUL3Ma0ucWtuAL4APZZ5qOXAJsnhw+jL6rlsPpsI8SWsy4c56m5ujUPUrYgs4463zdYrLMiD4bohCmow6XQmrHgxV3+OXOmmtRokFwLg8exx9O6Q9WTLWkOByD9QhIno9sNQqfZFJ3PufyW11/s3jcJVsyTHzTtcG3J7IrOVRrzhZLBjOafKSikGdjnC56Y/k8TOsx9/u+25JsAl2PWRMzI/xH5IW2RjRPiJt26KyaC9lnMwRlYFURNdVNQ6ltzSqfB2ta6wtZMEtPQgBd230P/SyKV1PHg+VwOPmFbn9Yse4OtY2F8WygNZk/trEOVGYal3RPDaL7S03uMG3/Luq80HOuHOJBNyOl0y06nB5G7jtzZXqnSJe1obT7k9VmZw9V1zmZjUKMHC4Oeygg0skWHI/JNE5LljiFTJ8Mh/yPzRZm1XsCEYyhSdTOA8N54Ns8pkgVpp5JISxXqGx94kJwzkt6goDDEZl7E46IugxKreGrHKmaoyqwSMlJ+rKiwtdt9vslmaqEYfEFNTqLGmDd5IHbqtWsDZnLxlT5P4E709qAsGxx8t8eibJetNb2KAP0jmwuDyb9ExU2mMhMs21+7s/RDYF+ojkvQW7L5kk3WNzbBpHyKTKhMh8ZrXYbfKff6a4HBVedocN7bvaLnsM+6FDiLo5ADZYSjISDHAH8uEWltOOd8Iv26JNjzMWTibSSWnIP5JgpWsgBjBPN8grirQnoY/LOQYRmaE5nxMQeoSTQO46olN6vaQdxuOwQ2DOf1JJHlaObfksHYRJRlHb6iwKV/qYF29x+aYZSm26fZGZeSA4RBkMWRFyYm//ACBbAEjpcrL43kg9jdt/bGUemaRC5aDa2QUE8C/TC4n5yJDZ8RLB0PT2KDZnU8hCcMNwPX6Q25AHX6LPKvBDIhaE61fU92ljG3xkpIiO3Ou7qqKgQdz3OGjKcnxN5pUy0ixw4KaNPtb1SpMzjeWn5qi6cJPP3U4E843EfGHJ5/iO3AINVIfk9Ffl4otz/wBoZqOZDTt+oWzvSzuLbZsDF/4F22pNAPdV5ijki/DuqBTcB7Dm9k5VBno0ojHRjDSJYR4u48D8VqlDhMhQS5psbEm3Nh+CzLRPX1P5JnfVHMa+Hf4gQfmlvnxJ72w5z9Sdr3Pe555cb89Og+iISUluPK4p0DczHRXZN/hu83BKVnE83qe+T4hiDRYW3N72xyUJm5MsuWk2/nqjhmmbbhwt90InpgRPKCebrcyqxUK4WJ1fkGxQ0HpwlmZ00f8Aa5OE2fEjNhNPAP2Vw011uEwMRBqa6tfj4mYzFGitHNwnnTcvtgtaOeT7qKswNrSCMq3peMH7Wjrj3PZc7kidyLrLa8f3DMrCymaSo7HAE57/ALIXGkyLdLFW5KsiFgtuB6pWRIK61RvnCUekwQ24FvUnKUKtBbtO74Dg3vkdfsjU1VREPRrb90oairIjRhAh5GAbIhHemGfsg8SJtOlfOGsaRyx2z/8ALgefdDaxp6XfYsYWkgbgBazutvRPcPTzGNF4g44Itnsl/UDmw+qZ3MeeTd2wDAU1T40DoXM7hDf66xzj3uvLyyU1qHG5FHrWwXH2VCVqRdEDndMr4vJoUdcy5KVCZjqyqMjAbrA25shFXlmEHr7Ly8kgzzRp9QTRZ3woliiVRnA4k918XkbeZXaPkIb0pqlrAWRW36Ag5FuoRqbrMJzMDOMr6vJTDcm5IAGoMfPgdVSnNTCE11rE2/FeXkSgZieIgZ9wfpqshsUxXDcT0OLJwdqdrugHzuvq8tfRlF+Q2BFfUlWY4XBufZL1GmJiG/e1ptcH5jgr6vJqAFdyilF9IxybrJxxEuD6hVprUbBw69+118XkkgZkzcWtjuL1T1S4gtaCBxf9F6hVRjAXEXd3PK+ryeUHWXnjVrVgCFZnVWOSlir1x8U54Xl5ciiZxuNWDnE/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77976" y="-1050925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5" name="AutoShape 2" descr="data:image/jpeg;base64,/9j/4AAQSkZJRgABAQAAAQABAAD/2wCEAAkGBxAREQ8QEBIQEA8QEg8QDxAVEBAQDhAPFhYXFxQUExQZHCggGBolGxQTITEhJSkrLi4uFx8zODMsNygtLisBCgoKDg0OGhAQGi4kHB8sNzQsLDAsLCwsLCwsLCwsLCwsLCssLCwsLCwsLCwsLCwsLDcsLDc3LCwsKysrKysrN//AABEIAKgBLAMBIgACEQEDEQH/xAAcAAEAAQUBAQAAAAAAAAAAAAAABwEDBAUGAgj/xABAEAACAQICBgYGBwYHAAAAAAAAAQIDEQQSBQYhMVGRQWFxobHBBxMiMnKBFCRSYpLR4SNjc6LS8BY0NYKDssL/xAAaAQEAAgMBAAAAAAAAAAAAAAAABAUBAgMG/8QALBEBAAIBAgQEBAcAAAAAAAAAAAECAwQRISIxMgUTUXESFCORMzRBQlJhgf/aAAwDAQACEQMRAD8AmMqUKmsMAAMgAAAAAAAAAAAAAAAAAAAAAAAAAAAAAAAAAAAAAAAAAAAAAAAAAAAAAAAAAWaru1H5vyQHuVWK6V2b2eJYjhGT+SXiz1GNtyRScXt2rdwMbyMKtpdQ96nP5ZX5lj/EdHpjVX+2L8GMVTutrRoNJUWk7Gk3mDdv4az4RuznKPxQcVzNtSqRklKLjKL3STTTIZ0piHFsxdH6ZrUJZqVSUL70nsfatxp53qxunMHN6p6xPErJUS9Yle6VlLtXE6Q7RMTG8MgAMgAAAAAAAAAAAAAAAAAAAAAAAAAAAAAAAAAABrpY+lTzOc4xV3tlJLvZnVqmWMpfZjKXJXPm3H4uvXm51ZTm3xexLfsW5HDNk+Bwz5vLiP7T5S1nwcpqEa9KUn0Kak+SPel9O0KFGVWcvY2q6T/IiDUnBvM6j2NPIvnbadJr/Vl9FlBbvZfN/qc4z223cq6mZrMrmI9IOFe5y/C15GBV12w8ul/38iNnFnlxZp5kufzFnV6c0pTmnKDvfdxNRRxS4mr2lUjSZk+YsknUjGZa1PbvaW8lw+cdAY2dOrTcXszRuuq59FYaeaEJfajF80ScFt4ScOWLroAJDuAAAAAAAAAAAAAAAAAAAAAAAAAAAAAAAAAADX6eq5MLiZcKVR/ysgDoROeutTLgMW/3bXNpeZBsoldrJ5oVfiE81YdTqfC0e2bfKyNjrovqlWXGdOK87dxrtWZWhHrbffuNhrrF/Q3wVSD5s0jtRsc8so2kW2i7JHhmIbw8HpCxVIzLLIwTtOPxR8T6L0NO+HoPjCJ85Yf3l2o+htWZXwmHf3F5kjTdZSdJPNLaAAmLAAAAAAAAAAAAAAAAAAAAAAAAAAAAAAAAAAAHN+kKVtH4jr9Wv5kQxNEx+kn/AE+r8dH/ALEPNbCr1k/U/wAU/iE/Uj2dDoDZCPV+ZsNc6v1O3GUH87mp0VWywj/fSU1jxTlQS+9HZ82YieVExX4bORZ5aLh5ZiHeJebHqe8oiv6Ddl6o712o+g9Un9Tw/wAL8WfP1JbV8j6B1QX1PD/C/FknS90pWj759m4ABNWIAAAAAAAAAAAAAAAAAAAAAAAAAAAAAAAAAAOa9Isb6Pr9Tpt9ikiIbbNpNOuVDPgcXH91KX4dvkQzhldFVr+F4lTeJ8LVlfw9S0UuBj6Tq3i12MvU1sa7TGxSumR4vwVdJ5mpPDLskeWjtusIl4KpFbFbGWV2Efai+hvZ12e0+gdWaeXC4dfc8yEKWFvHDddSS55X5E9aNp5aNKPCEfAlaaOMpmkrteWSACYsAAAAAAAAAAAAAAAAAAAAAAAAAAAAAAAAAAAWsTRzwnB7pxlHmrEDYCm4qUZe9ByhLtTsT8Q1p7Ceqx+OppWUnGvFbladm7c2QNfTesSrPFab4vi9Gs6WWMQt5luG0sVoFVWVDS3Fp5RKWMipAtuBIiydFlmxWjH2l2ouuB7wsPbj2s3rPF0pO9oh1eiMJndCPQsRTb7Msrkr6LqZqNOX2k5LsbbXdYjPRsstGc17ycYw+OacE/ldslDBU8tOnHhCK7iywwt8Mc0r4AO6QAAAAAAAAAAAAAAAAAAAAAAAAAAAAAAAAAAARv6QMJbH4eolsq0JU31yi3bukuRJBx/pDoXjhZ/Zqzjzj+hG1cb4pQ/EI309/Zw06e7jsuY9embGpDaWK8Sij9XjqZGinDaWnAzKkN5bym8WWNbcGPkPeHjacO1+BcyhrK4y+zJPyZ1x25odsV+eN3V6Pp5o010KvRbX4l5olYjvVSnGc4xe6WVrtTTT7iRS5xRweixgAOroAAAAAAAAAAAAAAAAAAAAAAAAAAAAAAAAAAAc9rtSzYePVVg+5nQml1tV8P8A8kPM5Z/w7I2t/L39pcFXp7jHrQ2GbiVuLVWGz5lHSvV4LHbo5yqW5F6t09rLTOULWvRRIpNX2cdnNno8N7V2x8TenWHWkb2hKmpWgXShGrUmptxXq0k9kbb319R1ZiaH/wAvQ/hw8EZh6GkbRD1OPtgABs3AAAAAAAAAAAAAAAAAAAAAAAAAAAAAAAAAAAOb17xSp4eDe1OrFW6d0jpCO/SzjkvotFXu3Oq91re6r95x1E7Y5RtZxwWj1ho5Y6EpRSbu3usbrB0FOMrdFm+o4rRtW9WC67nc4WqoU6j3PLv3NdJVYqcJl5bFoq7uGrVY3e1b2WfWLiYHre08Op2nKMSTXDwbNzXEU7OULvpNbGsjNTSVGdtks3yyyaMxTaW0Y5iYTxoaSdCjbd6uHgZpqNVK2fCUXwjY25fV6Q9Jj7YAAZbgAAAAAAAAAAAAAAAAAAAAAAAPLkulpFHViulAAFVjxXMrnXFc0AAzriuaHrI8VzQAFFUjxXNFc64rmioApmXFdxxWsGGpPGyniabq0p0qcKaUowgst23mumndvpANLxExxc8sRNeLMwmA0VFpxhTjL+K5/wDpmx9XgXFx/Z5Zb1me3vANdq+kIkfBEdsfZp6mrmiV7sY36P29T82YGI1cwm3LRg10fWa39BUGk46fxhjy8c/tj7NfLQeFW+hbsrykvBGJisPQhZRp1HZtxsm7X4AHDJWsdIYmK16Vj7O61JlN0Hmg4RUvYbveS6dnLmdCATMfbCdj7YAAbtwAAAAAAAAAAAAAAAAAAAAAAAH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77975" y="-1020763"/>
            <a:ext cx="3810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4" descr="data:image/jpeg;base64,/9j/4AAQSkZJRgABAQAAAQABAAD/2wCEAAkGBxAREQ8QEBIQEA8QEg8QDxAVEBAQDhAPFhYXFxQUExQZHCggGBolGxQTITEhJSkrLi4uFx8zODMsNygtLisBCgoKDg0OGhAQGi4kHB8sNzQsLDAsLCwsLCwsLCwsLCwsLCssLCwsLCwsLCwsLCwsLDcsLDc3LCwsKysrKysrN//AABEIAKgBLAMBIgACEQEDEQH/xAAcAAEAAQUBAQAAAAAAAAAAAAAABwEDBAUGAgj/xABAEAACAQICBgYGBwYHAAAAAAAAAQIDEQQSBQYhMVGRQWFxobHBBxMiMnKBFCRSYpLR4SNjc6LS8BY0NYKDssL/xAAaAQEAAgMBAAAAAAAAAAAAAAAABAUBAgMG/8QALBEBAAIBAgQEBAcAAAAAAAAAAAECAwQRISIxMgUTUXESFCORMzRBQlJhgf/aAAwDAQACEQMRAD8AmMqUKmsMAAMgAAAAAAAAAAAAAAAAAAAAAAAAAAAAAAAAAAAAAAAAAAAAAAAAAAAAAAAAAWaru1H5vyQHuVWK6V2b2eJYjhGT+SXiz1GNtyRScXt2rdwMbyMKtpdQ96nP5ZX5lj/EdHpjVX+2L8GMVTutrRoNJUWk7Gk3mDdv4az4RuznKPxQcVzNtSqRklKLjKL3STTTIZ0piHFsxdH6ZrUJZqVSUL70nsfatxp53qxunMHN6p6xPErJUS9Yle6VlLtXE6Q7RMTG8MgAMgAAAAAAAAAAAAAAAAAAAAAAAAAAAAAAAAAABrpY+lTzOc4xV3tlJLvZnVqmWMpfZjKXJXPm3H4uvXm51ZTm3xexLfsW5HDNk+Bwz5vLiP7T5S1nwcpqEa9KUn0Kak+SPel9O0KFGVWcvY2q6T/IiDUnBvM6j2NPIvnbadJr/Vl9FlBbvZfN/qc4z223cq6mZrMrmI9IOFe5y/C15GBV12w8ul/38iNnFnlxZp5kufzFnV6c0pTmnKDvfdxNRRxS4mr2lUjSZk+YsknUjGZa1PbvaW8lw+cdAY2dOrTcXszRuuq59FYaeaEJfajF80ScFt4ScOWLroAJDuAAAAAAAAAAAAAAAAAAAAAAAAAAAAAAAAAADX6eq5MLiZcKVR/ysgDoROeutTLgMW/3bXNpeZBsoldrJ5oVfiE81YdTqfC0e2bfKyNjrovqlWXGdOK87dxrtWZWhHrbffuNhrrF/Q3wVSD5s0jtRsc8so2kW2i7JHhmIbw8HpCxVIzLLIwTtOPxR8T6L0NO+HoPjCJ85Yf3l2o+htWZXwmHf3F5kjTdZSdJPNLaAAmLAAAAAAAAAAAAAAAAAAAAAAAAAAAAAAAAAAAHN+kKVtH4jr9Wv5kQxNEx+kn/AE+r8dH/ALEPNbCr1k/U/wAU/iE/Uj2dDoDZCPV+ZsNc6v1O3GUH87mp0VWywj/fSU1jxTlQS+9HZ82YieVExX4bORZ5aLh5ZiHeJebHqe8oiv6Ddl6o712o+g9Un9Tw/wAL8WfP1JbV8j6B1QX1PD/C/FknS90pWj759m4ABNWIAAAAAAAAAAAAAAAAAAAAAAAAAAAAAAAAAAOa9Isb6Pr9Tpt9ikiIbbNpNOuVDPgcXH91KX4dvkQzhldFVr+F4lTeJ8LVlfw9S0UuBj6Tq3i12MvU1sa7TGxSumR4vwVdJ5mpPDLskeWjtusIl4KpFbFbGWV2Efai+hvZ12e0+gdWaeXC4dfc8yEKWFvHDddSS55X5E9aNp5aNKPCEfAlaaOMpmkrteWSACYsAAAAAAAAAAAAAAAAAAAAAAAAAAAAAAAAAAAWsTRzwnB7pxlHmrEDYCm4qUZe9ByhLtTsT8Q1p7Ceqx+OppWUnGvFbladm7c2QNfTesSrPFab4vi9Gs6WWMQt5luG0sVoFVWVDS3Fp5RKWMipAtuBIiydFlmxWjH2l2ouuB7wsPbj2s3rPF0pO9oh1eiMJndCPQsRTb7Msrkr6LqZqNOX2k5LsbbXdYjPRsstGc17ycYw+OacE/ldslDBU8tOnHhCK7iywwt8Mc0r4AO6QAAAAAAAAAAAAAAAAAAAAAAAAAAAAAAAAAAARv6QMJbH4eolsq0JU31yi3bukuRJBx/pDoXjhZ/Zqzjzj+hG1cb4pQ/EI309/Zw06e7jsuY9embGpDaWK8Sij9XjqZGinDaWnAzKkN5bym8WWNbcGPkPeHjacO1+BcyhrK4y+zJPyZ1x25odsV+eN3V6Pp5o010KvRbX4l5olYjvVSnGc4xe6WVrtTTT7iRS5xRweixgAOroAAAAAAAAAAAAAAAAAAAAAAAAAAAAAAAAAAAc9rtSzYePVVg+5nQml1tV8P8A8kPM5Z/w7I2t/L39pcFXp7jHrQ2GbiVuLVWGz5lHSvV4LHbo5yqW5F6t09rLTOULWvRRIpNX2cdnNno8N7V2x8TenWHWkb2hKmpWgXShGrUmptxXq0k9kbb319R1ZiaH/wAvQ/hw8EZh6GkbRD1OPtgABs3AAAAAAAAAAAAAAAAAAAAAAAAAAAAAAAAAAAOb17xSp4eDe1OrFW6d0jpCO/SzjkvotFXu3Oq91re6r95x1E7Y5RtZxwWj1ho5Y6EpRSbu3usbrB0FOMrdFm+o4rRtW9WC67nc4WqoU6j3PLv3NdJVYqcJl5bFoq7uGrVY3e1b2WfWLiYHre08Op2nKMSTXDwbNzXEU7OULvpNbGsjNTSVGdtks3yyyaMxTaW0Y5iYTxoaSdCjbd6uHgZpqNVK2fCUXwjY25fV6Q9Jj7YAAZbgAAAAAAAAAAAAAAAAAAAAAAAPLkulpFHViulAAFVjxXMrnXFc0AAzriuaHrI8VzQAFFUjxXNFc64rmioApmXFdxxWsGGpPGyniabq0p0qcKaUowgst23mumndvpANLxExxc8sRNeLMwmA0VFpxhTjL+K5/wDpmx9XgXFx/Z5Zb1me3vANdq+kIkfBEdsfZp6mrmiV7sY36P29T82YGI1cwm3LRg10fWa39BUGk46fxhjy8c/tj7NfLQeFW+hbsrykvBGJisPQhZRp1HZtxsm7X4AHDJWsdIYmK16Vj7O61JlN0Hmg4RUvYbveS6dnLmdCATMfbCdj7YAAbtwAAAAAAAAAAAAAAAAAAAAAAAH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730375" y="-868363"/>
            <a:ext cx="3810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AutoShape 6" descr="data:image/jpeg;base64,/9j/4AAQSkZJRgABAQAAAQABAAD/2wCEAAkGBxAREQ8QEBIQEA8QEg8QDxAVEBAQDhAPFhYXFxQUExQZHCggGBolGxQTITEhJSkrLi4uFx8zODMsNygtLisBCgoKDg0OGhAQGi4kHB8sNzQsLDAsLCwsLCwsLCwsLCwsLCssLCwsLCwsLCwsLCwsLDcsLDc3LCwsKysrKysrN//AABEIAKgBLAMBIgACEQEDEQH/xAAcAAEAAQUBAQAAAAAAAAAAAAAABwEDBAUGAgj/xABAEAACAQICBgYGBwYHAAAAAAAAAQIDEQQSBQYhMVGRQWFxobHBBxMiMnKBFCRSYpLR4SNjc6LS8BY0NYKDssL/xAAaAQEAAgMBAAAAAAAAAAAAAAAABAUBAgMG/8QALBEBAAIBAgQEBAcAAAAAAAAAAAECAwQRISIxMgUTUXESFCORMzRBQlJhgf/aAAwDAQACEQMRAD8AmMqUKmsMAAMgAAAAAAAAAAAAAAAAAAAAAAAAAAAAAAAAAAAAAAAAAAAAAAAAAAAAAAAAAWaru1H5vyQHuVWK6V2b2eJYjhGT+SXiz1GNtyRScXt2rdwMbyMKtpdQ96nP5ZX5lj/EdHpjVX+2L8GMVTutrRoNJUWk7Gk3mDdv4az4RuznKPxQcVzNtSqRklKLjKL3STTTIZ0piHFsxdH6ZrUJZqVSUL70nsfatxp53qxunMHN6p6xPErJUS9Yle6VlLtXE6Q7RMTG8MgAMgAAAAAAAAAAAAAAAAAAAAAAAAAAAAAAAAAABrpY+lTzOc4xV3tlJLvZnVqmWMpfZjKXJXPm3H4uvXm51ZTm3xexLfsW5HDNk+Bwz5vLiP7T5S1nwcpqEa9KUn0Kak+SPel9O0KFGVWcvY2q6T/IiDUnBvM6j2NPIvnbadJr/Vl9FlBbvZfN/qc4z223cq6mZrMrmI9IOFe5y/C15GBV12w8ul/38iNnFnlxZp5kufzFnV6c0pTmnKDvfdxNRRxS4mr2lUjSZk+YsknUjGZa1PbvaW8lw+cdAY2dOrTcXszRuuq59FYaeaEJfajF80ScFt4ScOWLroAJDuAAAAAAAAAAAAAAAAAAAAAAAAAAAAAAAAAADX6eq5MLiZcKVR/ysgDoROeutTLgMW/3bXNpeZBsoldrJ5oVfiE81YdTqfC0e2bfKyNjrovqlWXGdOK87dxrtWZWhHrbffuNhrrF/Q3wVSD5s0jtRsc8so2kW2i7JHhmIbw8HpCxVIzLLIwTtOPxR8T6L0NO+HoPjCJ85Yf3l2o+htWZXwmHf3F5kjTdZSdJPNLaAAmLAAAAAAAAAAAAAAAAAAAAAAAAAAAAAAAAAAAHN+kKVtH4jr9Wv5kQxNEx+kn/AE+r8dH/ALEPNbCr1k/U/wAU/iE/Uj2dDoDZCPV+ZsNc6v1O3GUH87mp0VWywj/fSU1jxTlQS+9HZ82YieVExX4bORZ5aLh5ZiHeJebHqe8oiv6Ddl6o712o+g9Un9Tw/wAL8WfP1JbV8j6B1QX1PD/C/FknS90pWj759m4ABNWIAAAAAAAAAAAAAAAAAAAAAAAAAAAAAAAAAAOa9Isb6Pr9Tpt9ikiIbbNpNOuVDPgcXH91KX4dvkQzhldFVr+F4lTeJ8LVlfw9S0UuBj6Tq3i12MvU1sa7TGxSumR4vwVdJ5mpPDLskeWjtusIl4KpFbFbGWV2Efai+hvZ12e0+gdWaeXC4dfc8yEKWFvHDddSS55X5E9aNp5aNKPCEfAlaaOMpmkrteWSACYsAAAAAAAAAAAAAAAAAAAAAAAAAAAAAAAAAAAWsTRzwnB7pxlHmrEDYCm4qUZe9ByhLtTsT8Q1p7Ceqx+OppWUnGvFbladm7c2QNfTesSrPFab4vi9Gs6WWMQt5luG0sVoFVWVDS3Fp5RKWMipAtuBIiydFlmxWjH2l2ouuB7wsPbj2s3rPF0pO9oh1eiMJndCPQsRTb7Msrkr6LqZqNOX2k5LsbbXdYjPRsstGc17ycYw+OacE/ldslDBU8tOnHhCK7iywwt8Mc0r4AO6QAAAAAAAAAAAAAAAAAAAAAAAAAAAAAAAAAAARv6QMJbH4eolsq0JU31yi3bukuRJBx/pDoXjhZ/Zqzjzj+hG1cb4pQ/EI309/Zw06e7jsuY9embGpDaWK8Sij9XjqZGinDaWnAzKkN5bym8WWNbcGPkPeHjacO1+BcyhrK4y+zJPyZ1x25odsV+eN3V6Pp5o010KvRbX4l5olYjvVSnGc4xe6WVrtTTT7iRS5xRweixgAOroAAAAAAAAAAAAAAAAAAAAAAAAAAAAAAAAAAAc9rtSzYePVVg+5nQml1tV8P8A8kPM5Z/w7I2t/L39pcFXp7jHrQ2GbiVuLVWGz5lHSvV4LHbo5yqW5F6t09rLTOULWvRRIpNX2cdnNno8N7V2x8TenWHWkb2hKmpWgXShGrUmptxXq0k9kbb319R1ZiaH/wAvQ/hw8EZh6GkbRD1OPtgABs3AAAAAAAAAAAAAAAAAAAAAAAAAAAAAAAAAAAOb17xSp4eDe1OrFW6d0jpCO/SzjkvotFXu3Oq91re6r95x1E7Y5RtZxwWj1ho5Y6EpRSbu3usbrB0FOMrdFm+o4rRtW9WC67nc4WqoU6j3PLv3NdJVYqcJl5bFoq7uGrVY3e1b2WfWLiYHre08Op2nKMSTXDwbNzXEU7OULvpNbGsjNTSVGdtks3yyyaMxTaW0Y5iYTxoaSdCjbd6uHgZpqNVK2fCUXwjY25fV6Q9Jj7YAAZbgAAAAAAAAAAAAAAAAAAAAAAAPLkulpFHViulAAFVjxXMrnXFc0AAzriuaHrI8VzQAFFUjxXNFc64rmioApmXFdxxWsGGpPGyniabq0p0qcKaUowgst23mumndvpANLxExxc8sRNeLMwmA0VFpxhTjL+K5/wDpmx9XgXFx/Z5Zb1me3vANdq+kIkfBEdsfZp6mrmiV7sY36P29T82YGI1cwm3LRg10fWa39BUGk46fxhjy8c/tj7NfLQeFW+hbsrykvBGJisPQhZRp1HZtxsm7X4AHDJWsdIYmK16Vj7O61JlN0Hmg4RUvYbveS6dnLmdCATMfbCdj7YAAbtwAAAAAAAAAAAAAAAAAAAAAAAH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882775" y="-715963"/>
            <a:ext cx="3810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40D481-6CF5-4AF9-ABF6-9505417ADE55}"/>
              </a:ext>
            </a:extLst>
          </p:cNvPr>
          <p:cNvSpPr txBox="1"/>
          <p:nvPr/>
        </p:nvSpPr>
        <p:spPr>
          <a:xfrm>
            <a:off x="6695768" y="5159769"/>
            <a:ext cx="5302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Often with low occupancy, we close outlets, and this always ends with bad </a:t>
            </a:r>
            <a:r>
              <a:rPr lang="en-US" sz="2400" dirty="0" err="1"/>
              <a:t>GSS</a:t>
            </a:r>
            <a:r>
              <a:rPr lang="en-US" sz="2400" dirty="0"/>
              <a:t> due to disappointed expectations.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5AEC4E7-CEE7-F0ED-79F4-60D78A2B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10" y="1799111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220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6" name="Picture 3">
            <a:extLst>
              <a:ext uri="{FF2B5EF4-FFF2-40B4-BE49-F238E27FC236}">
                <a16:creationId xmlns:a16="http://schemas.microsoft.com/office/drawing/2014/main" id="{AE614F5D-FA6A-4AD5-8C15-ADA8B4F38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" r="2" b="15054"/>
          <a:stretch/>
        </p:blipFill>
        <p:spPr bwMode="auto">
          <a:xfrm>
            <a:off x="1225227" y="2370602"/>
            <a:ext cx="3553463" cy="3997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3343" y="6522430"/>
            <a:ext cx="2743200" cy="34747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E047C582-1BCC-4638-857E-0E9768F22E1A}" type="slidenum">
              <a:rPr lang="en-US" sz="12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14</a:t>
            </a:fld>
            <a:endParaRPr lang="en-US" sz="1200" kern="1200" dirty="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" name="AutoShape 6" descr="data:image/jpeg;base64,/9j/4AAQSkZJRgABAQAAAQABAAD/2wCEAAkGBxITEhQTExMWFhUXGBcYGRgXGBcXGhcZFxcWHRcXFxwYHSggGBolHBQUITEhJSkrLi4uFx8zODMsNygtLiwBCgoKDg0OGxAQGywlICYtLCwsLCwsLCwsLCwsLCwsLCwsLCwsLCwsLCwsLCwsLCwsLCwsLCwsLCwsLCwsLCw3LP/AABEIALgArwMBIgACEQEDEQH/xAAcAAACAwEBAQEAAAAAAAAAAAAFBgMEBwIAAQj/xAA5EAABAgUDAgQEBQMEAgMAAAABAAIDBAURIQYSMUFREyJhcTKBkaGxwdHh8BQVUiNCYvFykgcWov/EABkBAAMBAQEAAAAAAAAAAAAAAAIDBAEABf/EACgRAAICAgIBBQACAgMAAAAAAAECAAMRIQQSMRMUIkFRYZEFgSMyNP/aAAwDAQACEQMRAD8AzaddGgktiMILTY/oimiJ3fEc0mxsLff9kY1E8RXOcG2B6Gxz1yOeEhF7oEYOYbWKnwrDU8pClwKgbm10Xw2u2uaCex4RGcgtvuY0MPpjH6rP5PU7XgBws6wIN1dGoH8F10nci3XoiG6rOOe0MeWusb7i0bjg2BPzSZqaEPCJ7Zyik1WYQ+I5/FLVWmXzHkhNJHXqtBJO4VaM1gdvEY9E6gDgGm1xgjuPRMlUiMe27Tf8b9isvp1BmIbrgtB7E2TDCnY0Oxe29u2UTADxCvVc4QjEr6gpYeCbWSHMQ9hLVo89V4b2eqQ6wNzsBHU28SrgllPU+I+aRp0MQmusCSOU7wqBuAIcOOuLhZHpytugYdx6/gtBperRby4/4nI/ZAw3IuRQfUJbYlqcpz2XNroPOyzXNIcB80edXxExgX9ULnIsID4xfshkhQhgViCKGBMDHlve3t0WhUGP4T2xA0O29Dxf8j6pFmqsGzLTyOPqU7U4+I0Fp4REnzLbzaerGO1NdAe1l4e0NJcGg3YXdzcXuvsxLwnbi5nmJySSboFJz5hYcLj3yPZWI2oGH4PuuZy033IK4aA6zAYPEDfhsb/MG6XaIxoh2GB6dV3rmtja6FD+I5NvZD9H1FhaGvNui7HxzFHjv6RI/Y0wJQvwArj6LFaAS3n1XMGpthZa4HpY9VNF1PusAGt+aAGICAaaLdSGCRgJDrLHOd5Wk/I/krdMqhixmiIfLdaNK0lrwNob6X6o/wDoZfn2r5IzMrivOwXFiPkqxnHgYcVplX08Bh7AkWr0YtuWcI1cE7lVHKrsOGEloEi6Ydd7vKOT+SeYEoB5WABvS3Hv6oTpOTtAbbk3J+6Z5BtiLpTtvAnncyxns6jxPsnRoj8BvPVST9GiQ8Ob64TTIQ8c5VepxG8udnKAGYeOoTMzOdojS8OyB1HAum2k6fgtYHBvii3mdD2u8M99nLh6oTUiWgk+6Pabky5u5ry3cM2xcdimq2J1Nz4wRmVKtR5ZzbFrC7o+GPK6/Ae13wH2KR6rQXQ7uhEj/ifyWvxaJCsLOdf14SbX5cQt184WFtwTfaj5+vyK+lqZFijdEJa0GwtyT+icIdJ2NBDLC/a9/dT6ehDyduicI4Lm7ellmczv/QSfEzifkYbvihtI44QWZlokuC+CSW9W3Nx7enotAqkoA3ogEWHhbFiyypup2IknVzjzdfBVY0b4Rb17IdqGTEKOf8Xeb+fNNOlpmDi5AIOMYPujYADInqvXWqh0EL6R0f4odFigkgAtbewe71d2QnU+l4jXl4Aa49BgY7J3l9Sho2+VVJ2tQyP9RwIFyAUJY/Uk9yxOFmVzM5GhDJ+qqtrMV3VXtU1FkQ2YPeyAwoDjwE8AEbnqVVqU7ONwi6mvhBsQ3F+PX2TTRNVPY3aSC3nsR80VnpTxWBr2h1jgi7behtgoTM6ZYblrdp9HG1/Yk3CSSH8yOzk0W+TGaFqVsQbXZB75IQ2rSjdu5uQlSbkI8AX+IdwoYVfeBa/usCGJTi5PZDkRl0nUmtJhuxYpufEaeFlECTixXb2XGee5R6BGmWjaWk/O34oWrjbal8A7jmKxEh3DXBVm1MF13u4yEqvnomB4T7nsL/WyBVGfjOuBcdOy4V5iU4tjNs6hzU9fDnhjT1uSmGh6hDGAB5usode5vyilLpsaJwS0d041ACWXcVFQfLE1OY1eT8T7j3STqzVHinaw465ViS02Dl5LkY/sULbYNH/qlDqDPPR6Km2S0v6MqYjSwz5mWFuvTP2TGK6WgtI+ebrOH0+JLOMSDkclvCsy+oGxDe+et1hUk6nWKT86vEc5ibL/AGKhmIQDCgcCsBpyoa1qWHtDW3J4tfv2WYMWlRfzF3VMoY0RjWcgG/1UlM0k51v9fa4922A+ZdayOUKTJG9wy43PZOVOokN4Hnt7AfmjFmNR3vHT/jUaER5jTj2s8s2HEH4dhN+9iCQlus0+YZ8RJb3H6LWJ6khuGu3fKyCz0uGjzDHus9SLTmsH2ombUmk78n6JvptCxgKKllu4htrXx6p8om32XFyYy26yx/yVYldlGCwhh3qh0aoy7+AGrNv7qex+irRas71WhDDHAY6j3UZyEMB11nUWWLnuIGL4XbZtzzYmycaDQ2Pw520d/wDtGPh5lVVftRj9hbSkuPAZt5AymmVoHit+Ntj34SLJ1H+ijuYRuh3545HpdNUlqeFzDdb/AIkJDZJzPOsqIcuZ1UKAGAgj/wBf2QCYpTT0z9U2RdRNiXaQ1veyD1CdgsuAbkrMkRZ7k5QxEq1GG9nS5sU002TAAHHCWK3VbxG7c2IumuhVaC9vmIBwmMxxKr1tepcw1I04u4xdGhR27cuJ9AEE/vAh/C4FRzeqr/E4D/xQYJkyoo0RO5+Xa3d2Aye6ymflS6M8swL9E0aj1MYtocIeXqQjui6IwbTGYHXN89vbqjB6ylD7Udj9/Uz+FIR3DkqpUZKJCIc66/SP9shG5DMemAPkMIJW6VDc3gOHY9u6L1ADCXmupyQMTIaVq6JDAaDj1RM61cck59F81BpNgu+ELDq3slZ9HcCiwh3HBeNcM+I3w9YxXeWHcknjuvTEjNRx5nhgPTJP7K3p2jshMGPN1J56JlgSbnfCL/K6D7nnW8lEfrUIrUujOhEebd8v3RaZnPD4uPUXIPz6Jg/s0W19h+ipRZYtwW/VCYo32A5YRd/+rki4be3bogs7Q2i+FodMqrCBEhm4cMi9rdwqNfhwojd8MjdbIQhmzKg1ife5ncjQBEf2AySE3wacxoADccd1HpdoL4jMXwR904U+nsdg89bAXC53gX222N1MWhJNIsQPbCDVGgN5hnafqE/TdHDb7Tf3CARYdiQVwMUGsqMzuozMeCbEY7qlDnYsQ7bp4qsgIrS13y9D3SPJN8KJY/yycpBXxuetx7EdCQPlHPS+lxFuXcdT7qpWqBEgPsD5T1CatOz4aLs4xcI5UahCis4BHYjqks24j18eZjs1EiNJG64HW1kLmph55K0qpUhhaXNAb6JGq8s0OAHJKdW0rpsUnxJdIwXRI7AeOf0Wu+HsCzvTbRBiAkdvsnGeqIIsOqU5y0h5mLGl4VB4NgV9hzLnHKAiYJHqu4E9Z1+bY5shxIQCTuGZ5oMMlAKsYRgQn7RucQ0n1/gVyfqbDCIuL9ki1KouPlHwtdcLVBl3HQHM0GSgDaLJqojgcA8JO0lWYMSGAXAOFsHrgI1MTIaNzXZ7Bb9yT0jU3Yx1judbJwlaugOeAOioRq/E2gbz+nsg9U1NDhNve7jZbGs/r/ECZpRqq6H5dxsjrK11vc+6sUrSoc3cBucePbp819haOcYu14LQMnGSL9ETMpMsusodsmBodXfDiiKwcH6jstAkNWQ4rd48r+o9fZfI1EZCbtbD2i3XkpPrdJ2Evh4PohPVokW13Hr4/maG3UAOCR73UDy1+Rnusn/u0WHgo3S4kxHbcWDe+VxrImtxWUZY6h2qTQabD9Ep1uG1xDWZd3H3V2fo0cAuDgbZshumYZMfz4OB9TlGgwMx1FaopdTJaTNTMJ21rXE9kyeJMAXMMXObbgmuRprIjj4TR2uc/Cop2U2Egj5dEDnMg5PL7HaTO6vX4zbscCDxYpdhzJMQOOcrQqtSmRG2IuOh7JCm6a9kTwwLknHrdOr64nqcO6qxcAYMd40UGACz3J6giyrS9QJAuuqHQ4rW2iPAB5Fr2RFuiYjhuhFzvZuB6HKUfOJIzVsxUHMr/wBRcE39gqr5vvhQVmizcAbnMNu4H8zgpZdOuc4D1H3WismNTihxmMExNuedrLk+n8wrVE0j45tFiuaTcgNAN/QkkWRah00MZbvye/6I9L00xDZoWK/UyQ8wVHrWIHg6QkoYcPGe2Ja7S1+65HALQCCD7qi+TmG/C+/uLfgnxum7DzxA0drfuqUxTwPhdf7fitZu0C3l2sckCZbVqnHhu2uFj3z9kCjzD3m7iSnXXUNtoQblx3fIA2/FKraTGOQ0pq4xPX4zr6YYgAzYKAB5M4c0W9rIxv3RrudfbZtz6fwLOtNVV/gmC+4LPh5vY9R+CZKBOufCiEnzNdfPNiMfgpWXBnm3J0UrD+oIo27fZKs3ADgfur8Ka3HJuVHOw9rDZcIgL2+UzqvSwuVoek5AGAwDHl+6Qa+cn1T9/wDHsYRYQaCAQBzyfTCY2esruVmpEhnpcgkdilupyRh2i4t0sc4Njf1HKfqrIuDiXCxShUmgtewuAuL3PAcAbE+43D6Ll/DJ+L8WwfBjboibaGMcbWtY9uMKzXrRH3Z8+3skLRlZHhOhHkcX7eybqZOA3ahOtQb6yrdJQmYO0EnPqgVLAdME9QMfM2R7UUUAWHVJFOqwgzQLvhOPvdaoJ8QqaGIYL5xNEgyZIwMBE6a8Q97YrXeHEbZwA4I4IHe5U9LnWtAiNs5jsmxyERmajAeMu/VCDgyepDWc5wYuTMxDcGhwcTYw34Fnwr+UkX+MLNdTUkQ3+I3Ia4G9rXF75HRafNwA4ktyO6VtQyRLXA/4k/RGLTmPp5dgsGZDQtSQMXB9bHKKz2pWf7Bb5rNJSiRfiBsrn9ujjqVrKM6Mpt4tJOjGiPXz1Quc1U8Ata698WCCx6bHIIuVPpymEucHCzgeCtCgDMJKaq1LZziEaRLPiO3v5/BNMCUbt4+ink5ENFrWTBT5FlspZMhew2nI1Mhq8Mtdvbh1+VzQ66YcQ7jYOwf1V2ps5SpPMsUxcNqepxwLF6NNGZNAEEG/r3REzTTDJLvksxp9ZewbbXCMQZ57ttmnJsPdA1ZUwG4zV6+pHXjglcaRrBhP235Rp+m3vAdEcBf/AGjn5obO6a2ZbhGGXGDNW+kqayY7ylVJID3kiwGenp90Irhy4Xv7cJahz74fleDjqpXVfxCGty44CELvMSOOw/kfsCQ474cUub0PCb6dWGvAIJB6hEZDTLdmRnqf1VSc0ww5GD6IiwPmdbyqbDg/3PVuveIACGtt2v8Af1Sw6kRo53NGOit1bTUaGzxHNdsHUj75zZP+nITHw2Bljjgc8Lh8IVtp46B03mJtOjzcqLFpc38EVg6lZ1u0+uPxTrDoZcMbb/48FAqnp3nfDSyQZA3IWzdi/wCxKh1hCbyQR7oHO6j/AKl+yGMHBPp2C5qOlGkeXylCaRKOgRi1/wDAiCpjMupWhkJQ5MfaXIMwCPkm6WocFzRcfQIBIWcy4RSRqhh3Ds9kGZOB0286ndOQwCQFnepWmA4RoeCMH2WjT9V3na0EDrm6TNcAFm0dbD7rVO5qEeoCvj7lGU123YAWgEclcRNYi97oZK6ZuFbdpI/4n6Jnwjn9qWjHOUtsO/iNuSPRKtWpMNwwLH0wnWJeK648x+XCF12Va2G14IJJIPpbulKTnMWi2oS4MzJ0vsdYpy0RaJEOPgbj3KW62zNwiWhZzwowLsNfj9E9jlcz0ribKCfuazAojntLrgY47obMyVh5h+/t2R+mTzR5ScdCVFV3NIypQZ4LUqFz9xLqNJY4W6fglmSpPhzcL/yT46GTdLGojsLXjlrrpgYiN4tzg9P2aXRi10MjqMIXGjiDF3bQ5p5aeovm3YqnTqsQxsVmQ4WPuuXxvEN7oQcHMLIGFA2J1qSWc/cAS82MRjiR/qQyPPDzyR+SzeTrDpSLtDiWXuCObFPlUL3Ma0ucWtuAL4APZZ5qOXAJsnhw+jL6rlsPpsI8SWsy4c56m5ujUPUrYgs4463zdYrLMiD4bohCmow6XQmrHgxV3+OXOmmtRokFwLg8exx9O6Q9WTLWkOByD9QhIno9sNQqfZFJ3PufyW11/s3jcJVsyTHzTtcG3J7IrOVRrzhZLBjOafKSikGdjnC56Y/k8TOsx9/u+25JsAl2PWRMzI/xH5IW2RjRPiJt26KyaC9lnMwRlYFURNdVNQ6ltzSqfB2ta6wtZMEtPQgBd230P/SyKV1PHg+VwOPmFbn9Yse4OtY2F8WygNZk/trEOVGYal3RPDaL7S03uMG3/Luq80HOuHOJBNyOl0y06nB5G7jtzZXqnSJe1obT7k9VmZw9V1zmZjUKMHC4Oeygg0skWHI/JNE5LljiFTJ8Mh/yPzRZm1XsCEYyhSdTOA8N54Ns8pkgVpp5JISxXqGx94kJwzkt6goDDEZl7E46IugxKreGrHKmaoyqwSMlJ+rKiwtdt9vslmaqEYfEFNTqLGmDd5IHbqtWsDZnLxlT5P4E709qAsGxx8t8eibJetNb2KAP0jmwuDyb9ExU2mMhMs21+7s/RDYF+ojkvQW7L5kk3WNzbBpHyKTKhMh8ZrXYbfKff6a4HBVedocN7bvaLnsM+6FDiLo5ADZYSjISDHAH8uEWltOOd8Iv26JNjzMWTibSSWnIP5JgpWsgBjBPN8grirQnoY/LOQYRmaE5nxMQeoSTQO46olN6vaQdxuOwQ2DOf1JJHlaObfksHYRJRlHb6iwKV/qYF29x+aYZSm26fZGZeSA4RBkMWRFyYm//ACBbAEjpcrL43kg9jdt/bGUemaRC5aDa2QUE8C/TC4n5yJDZ8RLB0PT2KDZnU8hCcMNwPX6Q25AHX6LPKvBDIhaE61fU92ljG3xkpIiO3Ou7qqKgQdz3OGjKcnxN5pUy0ixw4KaNPtb1SpMzjeWn5qi6cJPP3U4E843EfGHJ5/iO3AINVIfk9Ffl4otz/wBoZqOZDTt+oWzvSzuLbZsDF/4F22pNAPdV5ijki/DuqBTcB7Dm9k5VBno0ojHRjDSJYR4u48D8VqlDhMhQS5psbEm3Nh+CzLRPX1P5JnfVHMa+Hf4gQfmlvnxJ72w5z9Sdr3Pe555cb89Og+iISUluPK4p0DczHRXZN/hu83BKVnE83qe+T4hiDRYW3N72xyUJm5MsuWk2/nqjhmmbbhwt90InpgRPKCebrcyqxUK4WJ1fkGxQ0HpwlmZ00f8Aa5OE2fEjNhNPAP2Vw011uEwMRBqa6tfj4mYzFGitHNwnnTcvtgtaOeT7qKswNrSCMq3peMH7Wjrj3PZc7kidyLrLa8f3DMrCymaSo7HAE57/ALIXGkyLdLFW5KsiFgtuB6pWRIK61RvnCUekwQ24FvUnKUKtBbtO74Dg3vkdfsjU1VREPRrb90oairIjRhAh5GAbIhHemGfsg8SJtOlfOGsaRyx2z/8ALgefdDaxp6XfYsYWkgbgBazutvRPcPTzGNF4g44Itnsl/UDmw+qZ3MeeTd2wDAU1T40DoXM7hDf66xzj3uvLyyU1qHG5FHrWwXH2VCVqRdEDndMr4vJoUdcy5KVCZjqyqMjAbrA25shFXlmEHr7Ly8kgzzRp9QTRZ3woliiVRnA4k918XkbeZXaPkIb0pqlrAWRW36Ag5FuoRqbrMJzMDOMr6vJTDcm5IAGoMfPgdVSnNTCE11rE2/FeXkSgZieIgZ9wfpqshsUxXDcT0OLJwdqdrugHzuvq8tfRlF+Q2BFfUlWY4XBufZL1GmJiG/e1ptcH5jgr6vJqAFdyilF9IxybrJxxEuD6hVprUbBw69+118XkkgZkzcWtjuL1T1S4gtaCBxf9F6hVRjAXEXd3PK+ryeUHWXnjVrVgCFZnVWOSlir1x8U54Xl5ciiZxuNWDnE/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717926" y="-526566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B26F69-838E-4B28-AF55-83A979C82FAC}"/>
              </a:ext>
            </a:extLst>
          </p:cNvPr>
          <p:cNvSpPr txBox="1"/>
          <p:nvPr/>
        </p:nvSpPr>
        <p:spPr>
          <a:xfrm>
            <a:off x="2097663" y="628529"/>
            <a:ext cx="4211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GUEST WRAPPING STATION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1F3322-D818-4A77-9B24-4BA24EDD1114}"/>
              </a:ext>
            </a:extLst>
          </p:cNvPr>
          <p:cNvSpPr txBox="1"/>
          <p:nvPr/>
        </p:nvSpPr>
        <p:spPr>
          <a:xfrm>
            <a:off x="6391126" y="564267"/>
            <a:ext cx="3998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FUN ELITE RECOGNITION</a:t>
            </a:r>
          </a:p>
        </p:txBody>
      </p:sp>
      <p:pic>
        <p:nvPicPr>
          <p:cNvPr id="21" name="Picture Placeholder 7179">
            <a:extLst>
              <a:ext uri="{FF2B5EF4-FFF2-40B4-BE49-F238E27FC236}">
                <a16:creationId xmlns:a16="http://schemas.microsoft.com/office/drawing/2014/main" id="{5E43A998-82E4-4CD1-81A3-80D0DCE8C2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>
          <a:xfrm>
            <a:off x="9312713" y="4221799"/>
            <a:ext cx="2528714" cy="243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7906C6-C868-4082-978E-F176C00EB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697" y="2274454"/>
            <a:ext cx="2346746" cy="1760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5BBF12-1E6B-4A3A-BD51-5BDA5E75B2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7470"/>
          <a:stretch/>
        </p:blipFill>
        <p:spPr>
          <a:xfrm>
            <a:off x="6452607" y="2289482"/>
            <a:ext cx="2614762" cy="2941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6DFC75-644A-49BC-AEDF-491F704EC13B}"/>
              </a:ext>
            </a:extLst>
          </p:cNvPr>
          <p:cNvSpPr txBox="1"/>
          <p:nvPr/>
        </p:nvSpPr>
        <p:spPr>
          <a:xfrm>
            <a:off x="6661330" y="5501125"/>
            <a:ext cx="2528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Have guests randomly pick from items where they will have various prizes.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D90C433B-74E6-496D-B01D-BA48CBD34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4" y="6064206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2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4175" y="5381951"/>
            <a:ext cx="10923638" cy="131764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PILLOW TALK</a:t>
            </a:r>
            <a:b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HOLIDAY CARD/LETTER </a:t>
            </a:r>
            <a:b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AND TREAT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0F6D5-A3D8-4BFB-8C7E-592073E5C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AutoShape 4" descr="data:image/jpeg;base64,/9j/4AAQSkZJRgABAQAAAQABAAD/2wCEAAkGBxITEhQTExMWFhUXGBcYGRgXGBcXGhcZFxcWHRcXFxwYHSggGBolHBQUITEhJSkrLi4uFx8zODMsNygtLiwBCgoKDg0OGxAQGywlICYtLCwsLCwsLCwsLCwsLCwsLCwsLCwsLCwsLCwsLCwsLCwsLCwsLCwsLCwsLCwsLCw3LP/AABEIALgArwMBIgACEQEDEQH/xAAcAAACAwEBAQEAAAAAAAAAAAAFBgMEBwIAAQj/xAA5EAABAgUDAgQEBQMEAgMAAAABAAIDBAURIQYSMUFREyJhcTKBkaGxwdHh8BQVUiNCYvFykgcWov/EABkBAAMBAQEAAAAAAAAAAAAAAAIDBAEABf/EACgRAAICAgIBBQACAgMAAAAAAAECAAMRIQQSMRMUIkFRYZEFgSMyNP/aAAwDAQACEQMRAD8AzaddGgktiMILTY/oimiJ3fEc0mxsLff9kY1E8RXOcG2B6Gxz1yOeEhF7oEYOYbWKnwrDU8pClwKgbm10Xw2u2uaCex4RGcgtvuY0MPpjH6rP5PU7XgBws6wIN1dGoH8F10nci3XoiG6rOOe0MeWusb7i0bjg2BPzSZqaEPCJ7Zyik1WYQ+I5/FLVWmXzHkhNJHXqtBJO4VaM1gdvEY9E6gDgGm1xgjuPRMlUiMe27Tf8b9isvp1BmIbrgtB7E2TDCnY0Oxe29u2UTADxCvVc4QjEr6gpYeCbWSHMQ9hLVo89V4b2eqQ6wNzsBHU28SrgllPU+I+aRp0MQmusCSOU7wqBuAIcOOuLhZHpytugYdx6/gtBperRby4/4nI/ZAw3IuRQfUJbYlqcpz2XNroPOyzXNIcB80edXxExgX9ULnIsID4xfshkhQhgViCKGBMDHlve3t0WhUGP4T2xA0O29Dxf8j6pFmqsGzLTyOPqU7U4+I0Fp4REnzLbzaerGO1NdAe1l4e0NJcGg3YXdzcXuvsxLwnbi5nmJySSboFJz5hYcLj3yPZWI2oGH4PuuZy033IK4aA6zAYPEDfhsb/MG6XaIxoh2GB6dV3rmtja6FD+I5NvZD9H1FhaGvNui7HxzFHjv6RI/Y0wJQvwArj6LFaAS3n1XMGpthZa4HpY9VNF1PusAGt+aAGICAaaLdSGCRgJDrLHOd5Wk/I/krdMqhixmiIfLdaNK0lrwNob6X6o/wDoZfn2r5IzMrivOwXFiPkqxnHgYcVplX08Bh7AkWr0YtuWcI1cE7lVHKrsOGEloEi6Ydd7vKOT+SeYEoB5WABvS3Hv6oTpOTtAbbk3J+6Z5BtiLpTtvAnncyxns6jxPsnRoj8BvPVST9GiQ8Ob64TTIQ8c5VepxG8udnKAGYeOoTMzOdojS8OyB1HAum2k6fgtYHBvii3mdD2u8M99nLh6oTUiWgk+6Pabky5u5ry3cM2xcdimq2J1Nz4wRmVKtR5ZzbFrC7o+GPK6/Ae13wH2KR6rQXQ7uhEj/ifyWvxaJCsLOdf14SbX5cQt184WFtwTfaj5+vyK+lqZFijdEJa0GwtyT+icIdJ2NBDLC/a9/dT6ehDyduicI4Lm7ellmczv/QSfEzifkYbvihtI44QWZlokuC+CSW9W3Nx7enotAqkoA3ogEWHhbFiyypup2IknVzjzdfBVY0b4Rb17IdqGTEKOf8Xeb+fNNOlpmDi5AIOMYPujYADInqvXWqh0EL6R0f4odFigkgAtbewe71d2QnU+l4jXl4Aa49BgY7J3l9Sho2+VVJ2tQyP9RwIFyAUJY/Uk9yxOFmVzM5GhDJ+qqtrMV3VXtU1FkQ2YPeyAwoDjwE8AEbnqVVqU7ONwi6mvhBsQ3F+PX2TTRNVPY3aSC3nsR80VnpTxWBr2h1jgi7behtgoTM6ZYblrdp9HG1/Yk3CSSH8yOzk0W+TGaFqVsQbXZB75IQ2rSjdu5uQlSbkI8AX+IdwoYVfeBa/usCGJTi5PZDkRl0nUmtJhuxYpufEaeFlECTixXb2XGee5R6BGmWjaWk/O34oWrjbal8A7jmKxEh3DXBVm1MF13u4yEqvnomB4T7nsL/WyBVGfjOuBcdOy4V5iU4tjNs6hzU9fDnhjT1uSmGh6hDGAB5usode5vyilLpsaJwS0d041ACWXcVFQfLE1OY1eT8T7j3STqzVHinaw465ViS02Dl5LkY/sULbYNH/qlDqDPPR6Km2S0v6MqYjSwz5mWFuvTP2TGK6WgtI+ebrOH0+JLOMSDkclvCsy+oGxDe+et1hUk6nWKT86vEc5ibL/AGKhmIQDCgcCsBpyoa1qWHtDW3J4tfv2WYMWlRfzF3VMoY0RjWcgG/1UlM0k51v9fa4922A+ZdayOUKTJG9wy43PZOVOokN4Hnt7AfmjFmNR3vHT/jUaER5jTj2s8s2HEH4dhN+9iCQlus0+YZ8RJb3H6LWJ6khuGu3fKyCz0uGjzDHus9SLTmsH2ombUmk78n6JvptCxgKKllu4htrXx6p8om32XFyYy26yx/yVYldlGCwhh3qh0aoy7+AGrNv7qex+irRas71WhDDHAY6j3UZyEMB11nUWWLnuIGL4XbZtzzYmycaDQ2Pw520d/wDtGPh5lVVftRj9hbSkuPAZt5AymmVoHit+Ntj34SLJ1H+ijuYRuh3545HpdNUlqeFzDdb/AIkJDZJzPOsqIcuZ1UKAGAgj/wBf2QCYpTT0z9U2RdRNiXaQ1veyD1CdgsuAbkrMkRZ7k5QxEq1GG9nS5sU002TAAHHCWK3VbxG7c2IumuhVaC9vmIBwmMxxKr1tepcw1I04u4xdGhR27cuJ9AEE/vAh/C4FRzeqr/E4D/xQYJkyoo0RO5+Xa3d2Aye6ymflS6M8swL9E0aj1MYtocIeXqQjui6IwbTGYHXN89vbqjB6ylD7Udj9/Uz+FIR3DkqpUZKJCIc66/SP9shG5DMemAPkMIJW6VDc3gOHY9u6L1ADCXmupyQMTIaVq6JDAaDj1RM61cck59F81BpNgu+ELDq3slZ9HcCiwh3HBeNcM+I3w9YxXeWHcknjuvTEjNRx5nhgPTJP7K3p2jshMGPN1J56JlgSbnfCL/K6D7nnW8lEfrUIrUujOhEebd8v3RaZnPD4uPUXIPz6Jg/s0W19h+ipRZYtwW/VCYo32A5YRd/+rki4be3bogs7Q2i+FodMqrCBEhm4cMi9rdwqNfhwojd8MjdbIQhmzKg1ife5ncjQBEf2AySE3wacxoADccd1HpdoL4jMXwR904U+nsdg89bAXC53gX222N1MWhJNIsQPbCDVGgN5hnafqE/TdHDb7Tf3CARYdiQVwMUGsqMzuozMeCbEY7qlDnYsQ7bp4qsgIrS13y9D3SPJN8KJY/yycpBXxuetx7EdCQPlHPS+lxFuXcdT7qpWqBEgPsD5T1CatOz4aLs4xcI5UahCis4BHYjqks24j18eZjs1EiNJG64HW1kLmph55K0qpUhhaXNAb6JGq8s0OAHJKdW0rpsUnxJdIwXRI7AeOf0Wu+HsCzvTbRBiAkdvsnGeqIIsOqU5y0h5mLGl4VB4NgV9hzLnHKAiYJHqu4E9Z1+bY5shxIQCTuGZ5oMMlAKsYRgQn7RucQ0n1/gVyfqbDCIuL9ki1KouPlHwtdcLVBl3HQHM0GSgDaLJqojgcA8JO0lWYMSGAXAOFsHrgI1MTIaNzXZ7Bb9yT0jU3Yx1judbJwlaugOeAOioRq/E2gbz+nsg9U1NDhNve7jZbGs/r/ECZpRqq6H5dxsjrK11vc+6sUrSoc3cBucePbp819haOcYu14LQMnGSL9ETMpMsusodsmBodXfDiiKwcH6jstAkNWQ4rd48r+o9fZfI1EZCbtbD2i3XkpPrdJ2Evh4PohPVokW13Hr4/maG3UAOCR73UDy1+Rnusn/u0WHgo3S4kxHbcWDe+VxrImtxWUZY6h2qTQabD9Ep1uG1xDWZd3H3V2fo0cAuDgbZshumYZMfz4OB9TlGgwMx1FaopdTJaTNTMJ21rXE9kyeJMAXMMXObbgmuRprIjj4TR2uc/Cop2U2Egj5dEDnMg5PL7HaTO6vX4zbscCDxYpdhzJMQOOcrQqtSmRG2IuOh7JCm6a9kTwwLknHrdOr64nqcO6qxcAYMd40UGACz3J6giyrS9QJAuuqHQ4rW2iPAB5Fr2RFuiYjhuhFzvZuB6HKUfOJIzVsxUHMr/wBRcE39gqr5vvhQVmizcAbnMNu4H8zgpZdOuc4D1H3WismNTihxmMExNuedrLk+n8wrVE0j45tFiuaTcgNAN/QkkWRah00MZbvye/6I9L00xDZoWK/UyQ8wVHrWIHg6QkoYcPGe2Ja7S1+65HALQCCD7qi+TmG/C+/uLfgnxum7DzxA0drfuqUxTwPhdf7fitZu0C3l2sckCZbVqnHhu2uFj3z9kCjzD3m7iSnXXUNtoQblx3fIA2/FKraTGOQ0pq4xPX4zr6YYgAzYKAB5M4c0W9rIxv3RrudfbZtz6fwLOtNVV/gmC+4LPh5vY9R+CZKBOufCiEnzNdfPNiMfgpWXBnm3J0UrD+oIo27fZKs3ADgfur8Ka3HJuVHOw9rDZcIgL2+UzqvSwuVoek5AGAwDHl+6Qa+cn1T9/wDHsYRYQaCAQBzyfTCY2esruVmpEhnpcgkdilupyRh2i4t0sc4Njf1HKfqrIuDiXCxShUmgtewuAuL3PAcAbE+43D6Ll/DJ+L8WwfBjboibaGMcbWtY9uMKzXrRH3Z8+3skLRlZHhOhHkcX7eybqZOA3ahOtQb6yrdJQmYO0EnPqgVLAdME9QMfM2R7UUUAWHVJFOqwgzQLvhOPvdaoJ8QqaGIYL5xNEgyZIwMBE6a8Q97YrXeHEbZwA4I4IHe5U9LnWtAiNs5jsmxyERmajAeMu/VCDgyepDWc5wYuTMxDcGhwcTYw34Fnwr+UkX+MLNdTUkQ3+I3Ia4G9rXF75HRafNwA4ktyO6VtQyRLXA/4k/RGLTmPp5dgsGZDQtSQMXB9bHKKz2pWf7Bb5rNJSiRfiBsrn9ujjqVrKM6Mpt4tJOjGiPXz1Quc1U8Ata698WCCx6bHIIuVPpymEucHCzgeCtCgDMJKaq1LZziEaRLPiO3v5/BNMCUbt4+ink5ENFrWTBT5FlspZMhew2nI1Mhq8Mtdvbh1+VzQ66YcQ7jYOwf1V2ps5SpPMsUxcNqepxwLF6NNGZNAEEG/r3REzTTDJLvksxp9ZewbbXCMQZ57ttmnJsPdA1ZUwG4zV6+pHXjglcaRrBhP235Rp+m3vAdEcBf/AGjn5obO6a2ZbhGGXGDNW+kqayY7ylVJID3kiwGenp90Irhy4Xv7cJahz74fleDjqpXVfxCGty44CELvMSOOw/kfsCQ474cUub0PCb6dWGvAIJB6hEZDTLdmRnqf1VSc0ww5GD6IiwPmdbyqbDg/3PVuveIACGtt2v8Af1Sw6kRo53NGOit1bTUaGzxHNdsHUj75zZP+nITHw2Bljjgc8Lh8IVtp46B03mJtOjzcqLFpc38EVg6lZ1u0+uPxTrDoZcMbb/48FAqnp3nfDSyQZA3IWzdi/wCxKh1hCbyQR7oHO6j/AKl+yGMHBPp2C5qOlGkeXylCaRKOgRi1/wDAiCpjMupWhkJQ5MfaXIMwCPkm6WocFzRcfQIBIWcy4RSRqhh3Ds9kGZOB0286ndOQwCQFnepWmA4RoeCMH2WjT9V3na0EDrm6TNcAFm0dbD7rVO5qEeoCvj7lGU123YAWgEclcRNYi97oZK6ZuFbdpI/4n6Jnwjn9qWjHOUtsO/iNuSPRKtWpMNwwLH0wnWJeK648x+XCF12Va2G14IJJIPpbulKTnMWi2oS4MzJ0vsdYpy0RaJEOPgbj3KW62zNwiWhZzwowLsNfj9E9jlcz0ribKCfuazAojntLrgY47obMyVh5h+/t2R+mTzR5ScdCVFV3NIypQZ4LUqFz9xLqNJY4W6fglmSpPhzcL/yT46GTdLGojsLXjlrrpgYiN4tzg9P2aXRi10MjqMIXGjiDF3bQ5p5aeovm3YqnTqsQxsVmQ4WPuuXxvEN7oQcHMLIGFA2J1qSWc/cAS82MRjiR/qQyPPDzyR+SzeTrDpSLtDiWXuCObFPlUL3Ma0ucWtuAL4APZZ5qOXAJsnhw+jL6rlsPpsI8SWsy4c56m5ujUPUrYgs4463zdYrLMiD4bohCmow6XQmrHgxV3+OXOmmtRokFwLg8exx9O6Q9WTLWkOByD9QhIno9sNQqfZFJ3PufyW11/s3jcJVsyTHzTtcG3J7IrOVRrzhZLBjOafKSikGdjnC56Y/k8TOsx9/u+25JsAl2PWRMzI/xH5IW2RjRPiJt26KyaC9lnMwRlYFURNdVNQ6ltzSqfB2ta6wtZMEtPQgBd230P/SyKV1PHg+VwOPmFbn9Yse4OtY2F8WygNZk/trEOVGYal3RPDaL7S03uMG3/Luq80HOuHOJBNyOl0y06nB5G7jtzZXqnSJe1obT7k9VmZw9V1zmZjUKMHC4Oeygg0skWHI/JNE5LljiFTJ8Mh/yPzRZm1XsCEYyhSdTOA8N54Ns8pkgVpp5JISxXqGx94kJwzkt6goDDEZl7E46IugxKreGrHKmaoyqwSMlJ+rKiwtdt9vslmaqEYfEFNTqLGmDd5IHbqtWsDZnLxlT5P4E709qAsGxx8t8eibJetNb2KAP0jmwuDyb9ExU2mMhMs21+7s/RDYF+ojkvQW7L5kk3WNzbBpHyKTKhMh8ZrXYbfKff6a4HBVedocN7bvaLnsM+6FDiLo5ADZYSjISDHAH8uEWltOOd8Iv26JNjzMWTibSSWnIP5JgpWsgBjBPN8grirQnoY/LOQYRmaE5nxMQeoSTQO46olN6vaQdxuOwQ2DOf1JJHlaObfksHYRJRlHb6iwKV/qYF29x+aYZSm26fZGZeSA4RBkMWRFyYm//ACBbAEjpcrL43kg9jdt/bGUemaRC5aDa2QUE8C/TC4n5yJDZ8RLB0PT2KDZnU8hCcMNwPX6Q25AHX6LPKvBDIhaE61fU92ljG3xkpIiO3Ou7qqKgQdz3OGjKcnxN5pUy0ixw4KaNPtb1SpMzjeWn5qi6cJPP3U4E843EfGHJ5/iO3AINVIfk9Ffl4otz/wBoZqOZDTt+oWzvSzuLbZsDF/4F22pNAPdV5ijki/DuqBTcB7Dm9k5VBno0ojHRjDSJYR4u48D8VqlDhMhQS5psbEm3Nh+CzLRPX1P5JnfVHMa+Hf4gQfmlvnxJ72w5z9Sdr3Pe555cb89Og+iISUluPK4p0DczHRXZN/hu83BKVnE83qe+T4hiDRYW3N72xyUJm5MsuWk2/nqjhmmbbhwt90InpgRPKCebrcyqxUK4WJ1fkGxQ0HpwlmZ00f8Aa5OE2fEjNhNPAP2Vw011uEwMRBqa6tfj4mYzFGitHNwnnTcvtgtaOeT7qKswNrSCMq3peMH7Wjrj3PZc7kidyLrLa8f3DMrCymaSo7HAE57/ALIXGkyLdLFW5KsiFgtuB6pWRIK61RvnCUekwQ24FvUnKUKtBbtO74Dg3vkdfsjU1VREPRrb90oairIjRhAh5GAbIhHemGfsg8SJtOlfOGsaRyx2z/8ALgefdDaxp6XfYsYWkgbgBazutvRPcPTzGNF4g44Itnsl/UDmw+qZ3MeeTd2wDAU1T40DoXM7hDf66xzj3uvLyyU1qHG5FHrWwXH2VCVqRdEDndMr4vJoUdcy5KVCZjqyqMjAbrA25shFXlmEHr7Ly8kgzzRp9QTRZ3woliiVRnA4k918XkbeZXaPkIb0pqlrAWRW36Ag5FuoRqbrMJzMDOMr6vJTDcm5IAGoMfPgdVSnNTCE11rE2/FeXkSgZieIgZ9wfpqshsUxXDcT0OLJwdqdrugHzuvq8tfRlF+Q2BFfUlWY4XBufZL1GmJiG/e1ptcH5jgr6vJqAFdyilF9IxybrJxxEuD6hVprUbBw69+118XkkgZkzcWtjuL1T1S4gtaCBxf9F6hVRjAXEXd3PK+ryeUHWXnjVrVgCFZnVWOSlir1x8U54Xl5ciiZxuNWDnE/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77976" y="-1050925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1BE31C-9F86-46C0-8078-15A8B5DC4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1" b="93657" l="10000" r="90000">
                        <a14:foregroundMark x1="31111" y1="32090" x2="31111" y2="32090"/>
                        <a14:foregroundMark x1="33333" y1="34328" x2="40000" y2="39925"/>
                        <a14:foregroundMark x1="57778" y1="93657" x2="81111" y2="91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1377" flipH="1">
            <a:off x="9803565" y="3454090"/>
            <a:ext cx="2189332" cy="3259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B1EAA5-35F1-30CC-3002-7B5CACEC9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6150001" y="10"/>
            <a:ext cx="6095974" cy="425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3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8AB93E0-491E-4B09-9642-4F7D5B420EB4" descr="IMG_5014.PNG">
            <a:extLst>
              <a:ext uri="{FF2B5EF4-FFF2-40B4-BE49-F238E27FC236}">
                <a16:creationId xmlns:a16="http://schemas.microsoft.com/office/drawing/2014/main" id="{67E04F66-2E8B-076B-4234-D5569C6D3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9238"/>
          <a:stretch/>
        </p:blipFill>
        <p:spPr bwMode="auto">
          <a:xfrm>
            <a:off x="696120" y="1858962"/>
            <a:ext cx="1943100" cy="4284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TWP_logo_A_tag_color_reverse">
            <a:extLst>
              <a:ext uri="{FF2B5EF4-FFF2-40B4-BE49-F238E27FC236}">
                <a16:creationId xmlns:a16="http://schemas.microsoft.com/office/drawing/2014/main" id="{5BB140A4-825F-4D30-A0AB-D1FDE3C22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858963"/>
            <a:ext cx="1685925" cy="1189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E30F333E-866C-133C-8F12-B345453DE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738" y="3121025"/>
            <a:ext cx="1685925" cy="3022600"/>
          </a:xfrm>
          <a:prstGeom prst="rect">
            <a:avLst/>
          </a:prstGeom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8B9B08B5-60CB-445F-9B81-283103A837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8" r="-1" b="2686"/>
          <a:stretch/>
        </p:blipFill>
        <p:spPr>
          <a:xfrm>
            <a:off x="4608513" y="1858963"/>
            <a:ext cx="2678113" cy="1535113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26" name="Picture 25" descr="A person in a santa suit standing next to a table with presents&#10;&#10;Description automatically generated with low confidence">
            <a:extLst>
              <a:ext uri="{FF2B5EF4-FFF2-40B4-BE49-F238E27FC236}">
                <a16:creationId xmlns:a16="http://schemas.microsoft.com/office/drawing/2014/main" id="{F61DD60F-E45E-4F10-A2B2-6DBC607A01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 r="3" b="3"/>
          <a:stretch/>
        </p:blipFill>
        <p:spPr>
          <a:xfrm>
            <a:off x="4608513" y="3465513"/>
            <a:ext cx="2678113" cy="2678113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3" name="Picture 12" descr="A person holding a large cake&#10;&#10;Description automatically generated with low confidence">
            <a:extLst>
              <a:ext uri="{FF2B5EF4-FFF2-40B4-BE49-F238E27FC236}">
                <a16:creationId xmlns:a16="http://schemas.microsoft.com/office/drawing/2014/main" id="{E0250D02-87EC-4C79-8890-478BE42345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" b="-1"/>
          <a:stretch/>
        </p:blipFill>
        <p:spPr>
          <a:xfrm>
            <a:off x="7361238" y="1858963"/>
            <a:ext cx="1849438" cy="2393950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F02C9C-AF12-44DD-A2CF-3F0AEA9ED8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4" r="-2" b="11680"/>
          <a:stretch/>
        </p:blipFill>
        <p:spPr>
          <a:xfrm>
            <a:off x="7361238" y="4324350"/>
            <a:ext cx="1849438" cy="1819275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9" name="Picture 8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A0697517-25D8-4217-9DA4-DBCC1EA531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" r="9" b="21959"/>
          <a:stretch/>
        </p:blipFill>
        <p:spPr>
          <a:xfrm>
            <a:off x="9282113" y="1858963"/>
            <a:ext cx="2070100" cy="2070100"/>
          </a:xfrm>
          <a:custGeom>
            <a:avLst/>
            <a:gdLst>
              <a:gd name="connsiteX0" fmla="*/ 795528 w 1591056"/>
              <a:gd name="connsiteY0" fmla="*/ 0 h 1591056"/>
              <a:gd name="connsiteX1" fmla="*/ 1591056 w 1591056"/>
              <a:gd name="connsiteY1" fmla="*/ 795528 h 1591056"/>
              <a:gd name="connsiteX2" fmla="*/ 795528 w 1591056"/>
              <a:gd name="connsiteY2" fmla="*/ 1591056 h 1591056"/>
              <a:gd name="connsiteX3" fmla="*/ 0 w 1591056"/>
              <a:gd name="connsiteY3" fmla="*/ 795528 h 1591056"/>
              <a:gd name="connsiteX4" fmla="*/ 795528 w 1591056"/>
              <a:gd name="connsiteY4" fmla="*/ 0 h 159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23" name="Picture 2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17F0749-35AB-4090-BC52-4B008736A4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r="18767" b="3"/>
          <a:stretch/>
        </p:blipFill>
        <p:spPr>
          <a:xfrm>
            <a:off x="9282113" y="4002088"/>
            <a:ext cx="2070100" cy="2141538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F0C725-0915-4351-A49B-8CC6B33E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latin typeface="Arial Black" panose="020B0A04020102020204" pitchFamily="34" charset="0"/>
              </a:rPr>
              <a:t>CELEBRATE WITH YOUR TEAM!</a:t>
            </a:r>
            <a:endParaRPr lang="en-US" kern="120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0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71C22F-EC44-4EDD-A77C-C5DD456CB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7" b="89587" l="4462" r="97231">
                        <a14:foregroundMark x1="4692" y1="58678" x2="4692" y2="58678"/>
                        <a14:foregroundMark x1="5231" y1="66777" x2="5231" y2="66777"/>
                        <a14:foregroundMark x1="4923" y1="65124" x2="5077" y2="67769"/>
                        <a14:foregroundMark x1="4923" y1="69091" x2="5308" y2="69587"/>
                        <a14:foregroundMark x1="15615" y1="58182" x2="16077" y2="67934"/>
                        <a14:foregroundMark x1="16077" y1="67934" x2="16231" y2="68264"/>
                        <a14:foregroundMark x1="7385" y1="54876" x2="4462" y2="55372"/>
                        <a14:foregroundMark x1="34846" y1="39008" x2="34846" y2="39008"/>
                        <a14:foregroundMark x1="34462" y1="30909" x2="34462" y2="30909"/>
                        <a14:foregroundMark x1="24308" y1="33554" x2="25000" y2="42479"/>
                        <a14:foregroundMark x1="25000" y1="42479" x2="25538" y2="44463"/>
                        <a14:foregroundMark x1="34615" y1="36033" x2="35231" y2="43306"/>
                        <a14:foregroundMark x1="44846" y1="55372" x2="43923" y2="68264"/>
                        <a14:foregroundMark x1="54231" y1="34876" x2="55308" y2="47603"/>
                        <a14:foregroundMark x1="65231" y1="35868" x2="65462" y2="47769"/>
                        <a14:foregroundMark x1="76231" y1="58182" x2="75385" y2="69587"/>
                        <a14:foregroundMark x1="87077" y1="55372" x2="87462" y2="64298"/>
                        <a14:foregroundMark x1="87462" y1="64298" x2="87923" y2="65950"/>
                        <a14:foregroundMark x1="97231" y1="37355" x2="97154" y2="50579"/>
                        <a14:foregroundMark x1="95308" y1="53223" x2="95308" y2="53223"/>
                        <a14:foregroundMark x1="95308" y1="53223" x2="95308" y2="53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0" y="-685801"/>
            <a:ext cx="12573000" cy="277420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98A37D-850C-4243-BDF4-CE718AE40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62" y="858970"/>
            <a:ext cx="4405664" cy="5909035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94D60A5-83F6-4AD4-BF61-35EC07D1A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18" y="3429000"/>
            <a:ext cx="6936344" cy="28704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SAY </a:t>
            </a:r>
            <a:r>
              <a:rPr lang="en-US" sz="53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YES</a:t>
            </a:r>
            <a: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TO </a:t>
            </a:r>
            <a:b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PUTTING A BOOK </a:t>
            </a:r>
            <a:b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IN EVERYONE’S STOCKINGS AND GET READY TO DRIVE </a:t>
            </a:r>
            <a:b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4000" kern="1200" dirty="0">
                <a:solidFill>
                  <a:schemeClr val="accent2"/>
                </a:solidFill>
                <a:latin typeface="Arial Black" panose="020B0A04020102020204" pitchFamily="34" charset="0"/>
              </a:rPr>
              <a:t>SWEET RESULTS </a:t>
            </a:r>
            <a:br>
              <a:rPr lang="en-US" sz="4000" kern="1200" dirty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IN </a:t>
            </a:r>
            <a:r>
              <a:rPr lang="en-US" sz="4000" dirty="0">
                <a:latin typeface="Arial Black" panose="020B0A04020102020204" pitchFamily="34" charset="0"/>
              </a:rPr>
              <a:t>THE NEW YEAR</a:t>
            </a:r>
            <a: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!  </a:t>
            </a:r>
            <a:b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31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WHOOP-WHOOP!</a:t>
            </a:r>
            <a:br>
              <a:rPr lang="en-US" sz="32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n-US" sz="32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ORDER HERE</a:t>
            </a:r>
            <a:br>
              <a:rPr lang="en-US" sz="3200" dirty="0">
                <a:latin typeface="Arial Black" panose="020B0A04020102020204" pitchFamily="34" charset="0"/>
              </a:rPr>
            </a:b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100" u="sng" dirty="0">
                <a:hlinkClick r:id="rId5"/>
              </a:rPr>
              <a:t>AMAZON - YES IS THE ANSWER BOOK</a:t>
            </a:r>
            <a:br>
              <a:rPr lang="en-US" dirty="0"/>
            </a:br>
            <a:endParaRPr lang="en-US" sz="1300" kern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962A145-9950-45E9-91DD-CE8F7EC3B23C}"/>
              </a:ext>
            </a:extLst>
          </p:cNvPr>
          <p:cNvSpPr/>
          <p:nvPr/>
        </p:nvSpPr>
        <p:spPr>
          <a:xfrm>
            <a:off x="3821683" y="5017288"/>
            <a:ext cx="635880" cy="66821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D7D459-35A8-4E58-BC97-38412A48B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9" b="93425" l="7357" r="90191">
                        <a14:foregroundMark x1="7629" y1="93151" x2="10082" y2="93151"/>
                        <a14:foregroundMark x1="21253" y1="93151" x2="21253" y2="93151"/>
                        <a14:foregroundMark x1="78474" y1="93425" x2="78474" y2="93425"/>
                        <a14:foregroundMark x1="76839" y1="65479" x2="76839" y2="65479"/>
                        <a14:foregroundMark x1="26703" y1="60274" x2="26703" y2="60274"/>
                        <a14:foregroundMark x1="77657" y1="64658" x2="77657" y2="64658"/>
                        <a14:foregroundMark x1="90463" y1="91233" x2="90463" y2="91233"/>
                        <a14:foregroundMark x1="41417" y1="8767" x2="41417" y2="8767"/>
                        <a14:foregroundMark x1="55313" y1="8219" x2="55313" y2="8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42733">
            <a:off x="7257386" y="3232701"/>
            <a:ext cx="3280922" cy="3263044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F4CF850-0ED2-4BAF-A382-A34EB789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4" y="6128715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14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60BFC1-3E86-4D52-885F-B60212B657A0}"/>
              </a:ext>
            </a:extLst>
          </p:cNvPr>
          <p:cNvSpPr/>
          <p:nvPr/>
        </p:nvSpPr>
        <p:spPr>
          <a:xfrm>
            <a:off x="-466695" y="1299900"/>
            <a:ext cx="6562695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12700">
                  <a:noFill/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Rastanty Cortez" panose="02000506000000020003" pitchFamily="2" charset="0"/>
              </a:rPr>
              <a:t>Friends</a:t>
            </a:r>
            <a:endParaRPr lang="en-US" sz="23900" b="1" cap="none" spc="0" dirty="0">
              <a:ln w="12700">
                <a:noFill/>
                <a:prstDash val="solid"/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Rastanty Cortez" panose="0200050600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536EC-3011-44C2-A427-BB124CE7A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31" y="2327563"/>
            <a:ext cx="1329913" cy="29973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02149D-06F6-450B-BC38-DBCA1305F08B}"/>
              </a:ext>
            </a:extLst>
          </p:cNvPr>
          <p:cNvSpPr/>
          <p:nvPr/>
        </p:nvSpPr>
        <p:spPr>
          <a:xfrm>
            <a:off x="661480" y="1299900"/>
            <a:ext cx="6562695" cy="45704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Jumble" panose="020B0604020202020204" pitchFamily="2" charset="0"/>
              </a:rPr>
              <a:t>Make</a:t>
            </a:r>
            <a:r>
              <a:rPr lang="en-US" sz="8000" b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</a:p>
          <a:p>
            <a:pPr algn="ctr"/>
            <a:endParaRPr lang="en-US" sz="8000" b="1" dirty="0">
              <a:ln w="12700">
                <a:noFill/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en-US" sz="11500" b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Jumble" panose="02000503000000020004" pitchFamily="2" charset="0"/>
              </a:rPr>
              <a:t>First</a:t>
            </a:r>
            <a:endParaRPr lang="en-US" sz="11500" b="1" cap="none" spc="0" dirty="0">
              <a:ln w="12700">
                <a:noFill/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Jumble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BEB7C-BD77-47A3-ABDE-EE0817156050}"/>
              </a:ext>
            </a:extLst>
          </p:cNvPr>
          <p:cNvSpPr txBox="1"/>
          <p:nvPr/>
        </p:nvSpPr>
        <p:spPr>
          <a:xfrm>
            <a:off x="7688544" y="1106881"/>
            <a:ext cx="326763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ucida Sans" panose="020B0602030504020204" pitchFamily="34" charset="0"/>
                <a:cs typeface="Calibri Light" panose="020F0302020204030204" pitchFamily="34" charset="0"/>
              </a:rPr>
              <a:t>With only a short time left of the year, make the most of the fun holidays coming up to </a:t>
            </a:r>
            <a:r>
              <a:rPr lang="en-US" b="1" dirty="0">
                <a:solidFill>
                  <a:srgbClr val="C00000"/>
                </a:solidFill>
                <a:latin typeface="Lucida Sans" panose="020B0602030504020204" pitchFamily="34" charset="0"/>
                <a:cs typeface="Calibri Light" panose="020F0302020204030204" pitchFamily="34" charset="0"/>
              </a:rPr>
              <a:t>“Make Friends First”</a:t>
            </a:r>
            <a:r>
              <a:rPr lang="en-US" b="1" dirty="0">
                <a:latin typeface="Lucida Sans" panose="020B0602030504020204" pitchFamily="34" charset="0"/>
                <a:cs typeface="Calibri Light" panose="020F0302020204030204" pitchFamily="34" charset="0"/>
              </a:rPr>
              <a:t> with your guests. </a:t>
            </a:r>
          </a:p>
          <a:p>
            <a:endParaRPr lang="en-US" b="1" dirty="0">
              <a:latin typeface="Lucida Sans" panose="020B0602030504020204" pitchFamily="34" charset="0"/>
              <a:cs typeface="Calibri Light" panose="020F0302020204030204" pitchFamily="34" charset="0"/>
            </a:endParaRPr>
          </a:p>
          <a:p>
            <a:r>
              <a:rPr lang="en-US" b="1" dirty="0">
                <a:latin typeface="Lucida Sans" panose="020B0602030504020204" pitchFamily="34" charset="0"/>
                <a:cs typeface="Calibri Light" panose="020F0302020204030204" pitchFamily="34" charset="0"/>
              </a:rPr>
              <a:t>Begin their stay with a sweet welcome and help warm their hearts to your team and your property reviews. </a:t>
            </a:r>
          </a:p>
          <a:p>
            <a:endParaRPr lang="en-US" b="1" dirty="0">
              <a:latin typeface="Lucida Sans" panose="020B0602030504020204" pitchFamily="34" charset="0"/>
              <a:cs typeface="Calibri Light" panose="020F03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Lucida Sans" panose="020B0602030504020204" pitchFamily="34" charset="0"/>
                <a:cs typeface="Calibri Light" panose="020F0302020204030204" pitchFamily="34" charset="0"/>
              </a:rPr>
              <a:t>Lead from the Heart </a:t>
            </a:r>
            <a:r>
              <a:rPr lang="en-US" b="1" dirty="0">
                <a:latin typeface="Lucida Sans" panose="020B0602030504020204" pitchFamily="34" charset="0"/>
                <a:cs typeface="Calibri Light" panose="020F0302020204030204" pitchFamily="34" charset="0"/>
              </a:rPr>
              <a:t>and be intentional about creating an extraordinary holiday experience.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3A475CE-C9E5-42BD-A47B-29FB68619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693" y="6026243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625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584F8C-1BCA-440A-A470-04A8F644EC6C}"/>
              </a:ext>
            </a:extLst>
          </p:cNvPr>
          <p:cNvSpPr/>
          <p:nvPr/>
        </p:nvSpPr>
        <p:spPr>
          <a:xfrm>
            <a:off x="6877738" y="1360556"/>
            <a:ext cx="6096000" cy="51567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St. Nicholas Day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Advent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begins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Pearl Harbor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Poinsettia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Chanukah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lasts 8 days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Winter Solstice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(shortest day of the year)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8"/>
              </a:rPr>
              <a:t>Festivus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for the rest of us!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9"/>
              </a:rPr>
              <a:t>Christmas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0"/>
              </a:rPr>
              <a:t>Boxing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1"/>
              </a:rPr>
              <a:t>Kwanzaa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2"/>
              </a:rPr>
              <a:t>National Fruitcake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3"/>
              </a:rPr>
              <a:t>New Year's Eve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14"/>
              </a:rPr>
              <a:t>Daily December holidays and special days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2556E5-9945-4927-AAEA-8F9D0FD44EF8}"/>
              </a:ext>
            </a:extLst>
          </p:cNvPr>
          <p:cNvSpPr/>
          <p:nvPr/>
        </p:nvSpPr>
        <p:spPr>
          <a:xfrm>
            <a:off x="463061" y="1212374"/>
            <a:ext cx="6096000" cy="54531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5"/>
              </a:rPr>
              <a:t>All Saint's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u="sng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6"/>
              </a:rPr>
              <a:t>Dia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6"/>
              </a:rPr>
              <a:t> de los Muertos (Day of the Dead)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7"/>
              </a:rPr>
              <a:t>All Soul's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usually on the 2nd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Daylight Savings time ends gain 1 hour of sleep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8"/>
              </a:rPr>
              <a:t>U.S. General Election Day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please exercise your right to vote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9"/>
              </a:rPr>
              <a:t>Veteran's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0"/>
              </a:rPr>
              <a:t>Caregiver Appreciation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1"/>
              </a:rPr>
              <a:t>Sadie Hawkins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2"/>
              </a:rPr>
              <a:t>Universal Children's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3"/>
              </a:rPr>
              <a:t>Great American Smokeout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third Thursday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4"/>
              </a:rPr>
              <a:t>Thanksgiving 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fourth Thursday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5"/>
              </a:rPr>
              <a:t>Black Friday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day after Thanksgiving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26"/>
              </a:rPr>
              <a:t>Daily November holidays and special days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00DDEA-808D-489E-AB43-B1936F7AA339}"/>
              </a:ext>
            </a:extLst>
          </p:cNvPr>
          <p:cNvSpPr/>
          <p:nvPr/>
        </p:nvSpPr>
        <p:spPr>
          <a:xfrm>
            <a:off x="0" y="0"/>
            <a:ext cx="12192000" cy="121237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FEF2D04-E342-4FB6-992F-9FE1ED64BC0B}"/>
              </a:ext>
            </a:extLst>
          </p:cNvPr>
          <p:cNvSpPr txBox="1">
            <a:spLocks/>
          </p:cNvSpPr>
          <p:nvPr/>
        </p:nvSpPr>
        <p:spPr>
          <a:xfrm>
            <a:off x="359822" y="137449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400" kern="12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NOV</a:t>
            </a:r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EMBER AND DECEMBER HOLIDAYS</a:t>
            </a:r>
            <a:endParaRPr lang="en-US" sz="5400" kern="1200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E2E3464-DCE9-434A-91AF-01FCD76C9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693" y="6026243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748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49ED247-6D57-4BAA-9146-DBB7FC0D445E}"/>
              </a:ext>
            </a:extLst>
          </p:cNvPr>
          <p:cNvSpPr txBox="1">
            <a:spLocks/>
          </p:cNvSpPr>
          <p:nvPr/>
        </p:nvSpPr>
        <p:spPr>
          <a:xfrm>
            <a:off x="468964" y="671933"/>
            <a:ext cx="3840613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kern="12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HOLIDAY CHECKLIST</a:t>
            </a:r>
          </a:p>
        </p:txBody>
      </p:sp>
      <p:cxnSp>
        <p:nvCxnSpPr>
          <p:cNvPr id="35" name="Straight Connector 3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5C8D20F-B31A-458E-ABA4-DED12E820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577" y="212159"/>
            <a:ext cx="4753502" cy="6179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99EB8B-33D6-4F15-92F8-AFDD2CAD74DE}"/>
              </a:ext>
            </a:extLst>
          </p:cNvPr>
          <p:cNvSpPr txBox="1"/>
          <p:nvPr/>
        </p:nvSpPr>
        <p:spPr>
          <a:xfrm>
            <a:off x="925295" y="4082114"/>
            <a:ext cx="31184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Create a holiday checklist outlining key drivers and special activities that are different during the holidays.  It might be an occupancy swing or holiday enhancements. </a:t>
            </a: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A5FD8C32-BF9B-45CC-90D2-90B380D8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693" y="6026243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1F4929-3003-3534-F401-1A71E8A7E1DB}"/>
              </a:ext>
            </a:extLst>
          </p:cNvPr>
          <p:cNvSpPr/>
          <p:nvPr/>
        </p:nvSpPr>
        <p:spPr>
          <a:xfrm>
            <a:off x="848561" y="321177"/>
            <a:ext cx="3308952" cy="17090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D0BF7B-A8F0-C371-39BF-647F50D720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450269"/>
              </p:ext>
            </p:extLst>
          </p:nvPr>
        </p:nvGraphicFramePr>
        <p:xfrm>
          <a:off x="1461220" y="671933"/>
          <a:ext cx="1609783" cy="1358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4" imgW="914400" imgH="771480" progId="Word.Document.8">
                  <p:embed/>
                </p:oleObj>
              </mc:Choice>
              <mc:Fallback>
                <p:oleObj name="Document" showAsIcon="1" r:id="rId4" imgW="914400" imgH="77148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1220" y="671933"/>
                        <a:ext cx="1609783" cy="1358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CD335CC-5026-1505-16DD-4BC2AC533CE8}"/>
              </a:ext>
            </a:extLst>
          </p:cNvPr>
          <p:cNvSpPr txBox="1"/>
          <p:nvPr/>
        </p:nvSpPr>
        <p:spPr>
          <a:xfrm>
            <a:off x="949542" y="671933"/>
            <a:ext cx="118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Click </a:t>
            </a:r>
            <a:r>
              <a:rPr lang="en-US" dirty="0">
                <a:solidFill>
                  <a:schemeClr val="bg1"/>
                </a:solidFill>
              </a:rPr>
              <a:t>👉🏼</a:t>
            </a:r>
          </a:p>
        </p:txBody>
      </p:sp>
    </p:spTree>
    <p:extLst>
      <p:ext uri="{BB962C8B-B14F-4D97-AF65-F5344CB8AC3E}">
        <p14:creationId xmlns:p14="http://schemas.microsoft.com/office/powerpoint/2010/main" val="127027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21803E5-CFCD-4B5C-BB1E-3A71C41A01A7}"/>
              </a:ext>
            </a:extLst>
          </p:cNvPr>
          <p:cNvSpPr txBox="1">
            <a:spLocks/>
          </p:cNvSpPr>
          <p:nvPr/>
        </p:nvSpPr>
        <p:spPr>
          <a:xfrm>
            <a:off x="278580" y="4651495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2600" dirty="0">
                <a:latin typeface="Arial Black" panose="020B0A04020102020204" pitchFamily="34" charset="0"/>
                <a:ea typeface="+mj-ea"/>
                <a:cs typeface="+mj-cs"/>
              </a:rPr>
              <a:t> ELF ON A SHELF 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Have fun selecting a few guests each day to receive a surprise or have an elf scavenger hunt in the lobby!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F78E3-12EE-4279-BA42-35F5D63A2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 b="8884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B23244-835E-40EC-AF90-FB1805F47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5" r="24700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C59367-3A8F-4933-BAEE-798596D28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3" r="-1" b="4178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TWP_logo_A_tag_color_reverse">
            <a:extLst>
              <a:ext uri="{FF2B5EF4-FFF2-40B4-BE49-F238E27FC236}">
                <a16:creationId xmlns:a16="http://schemas.microsoft.com/office/drawing/2014/main" id="{DE1A4B74-2FBD-4884-89AD-ECD8493C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942" y="5950359"/>
            <a:ext cx="95363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368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indoor, stuffed&#10;&#10;Description automatically generated">
            <a:extLst>
              <a:ext uri="{FF2B5EF4-FFF2-40B4-BE49-F238E27FC236}">
                <a16:creationId xmlns:a16="http://schemas.microsoft.com/office/drawing/2014/main" id="{6078DDA9-32DA-45FB-F489-63F009A0C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889000"/>
            <a:ext cx="1855788" cy="2501900"/>
          </a:xfrm>
          <a:prstGeom prst="rect">
            <a:avLst/>
          </a:prstGeom>
        </p:spPr>
      </p:pic>
      <p:pic>
        <p:nvPicPr>
          <p:cNvPr id="28" name="Picture 27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9AF81CEB-6744-9167-F0E8-4CD1553F8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3463925"/>
            <a:ext cx="1855788" cy="2501900"/>
          </a:xfrm>
          <a:prstGeom prst="rect">
            <a:avLst/>
          </a:prstGeom>
        </p:spPr>
      </p:pic>
      <p:pic>
        <p:nvPicPr>
          <p:cNvPr id="6" name="Picture 5" descr="A stuffed animal on a desk&#10;&#10;Description automatically generated with medium confidence">
            <a:extLst>
              <a:ext uri="{FF2B5EF4-FFF2-40B4-BE49-F238E27FC236}">
                <a16:creationId xmlns:a16="http://schemas.microsoft.com/office/drawing/2014/main" id="{F8AC18E5-9CB5-3DBC-3DF4-D308DA7DC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38" y="889000"/>
            <a:ext cx="1855788" cy="2501900"/>
          </a:xfrm>
          <a:prstGeom prst="rect">
            <a:avLst/>
          </a:prstGeom>
        </p:spPr>
      </p:pic>
      <p:pic>
        <p:nvPicPr>
          <p:cNvPr id="32" name="Picture 31" descr="A picture containing indoor&#10;&#10;Description automatically generated">
            <a:extLst>
              <a:ext uri="{FF2B5EF4-FFF2-40B4-BE49-F238E27FC236}">
                <a16:creationId xmlns:a16="http://schemas.microsoft.com/office/drawing/2014/main" id="{1720EB1F-671A-B863-115C-0FF3146D7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38" y="3463925"/>
            <a:ext cx="1855788" cy="2501900"/>
          </a:xfrm>
          <a:prstGeom prst="rect">
            <a:avLst/>
          </a:prstGeom>
        </p:spPr>
      </p:pic>
      <p:pic>
        <p:nvPicPr>
          <p:cNvPr id="11" name="Picture 10" descr="A toy figurine on a sink&#10;&#10;Description automatically generated with medium confidence">
            <a:extLst>
              <a:ext uri="{FF2B5EF4-FFF2-40B4-BE49-F238E27FC236}">
                <a16:creationId xmlns:a16="http://schemas.microsoft.com/office/drawing/2014/main" id="{E8C84D35-E8C2-40CE-FFB4-D9CB91CC7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50" y="889000"/>
            <a:ext cx="1557338" cy="2101850"/>
          </a:xfrm>
          <a:prstGeom prst="rect">
            <a:avLst/>
          </a:prstGeom>
        </p:spPr>
      </p:pic>
      <p:pic>
        <p:nvPicPr>
          <p:cNvPr id="17" name="Picture 16" descr="A mannequin wearing a white dress and headphones&#10;&#10;Description automatically generated with low confidence">
            <a:extLst>
              <a:ext uri="{FF2B5EF4-FFF2-40B4-BE49-F238E27FC236}">
                <a16:creationId xmlns:a16="http://schemas.microsoft.com/office/drawing/2014/main" id="{AEB01CA2-C761-8015-A7F5-8496EEC668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50" y="3063875"/>
            <a:ext cx="1557338" cy="2901950"/>
          </a:xfrm>
          <a:prstGeom prst="rect">
            <a:avLst/>
          </a:prstGeom>
        </p:spPr>
      </p:pic>
      <p:pic>
        <p:nvPicPr>
          <p:cNvPr id="13" name="Picture 12" descr="A picture containing wall, bathroom, indoor, white&#10;&#10;Description automatically generated">
            <a:extLst>
              <a:ext uri="{FF2B5EF4-FFF2-40B4-BE49-F238E27FC236}">
                <a16:creationId xmlns:a16="http://schemas.microsoft.com/office/drawing/2014/main" id="{7802FF81-53AD-0456-597D-D322EF24E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889000"/>
            <a:ext cx="1557338" cy="2101850"/>
          </a:xfrm>
          <a:prstGeom prst="rect">
            <a:avLst/>
          </a:prstGeom>
        </p:spPr>
      </p:pic>
      <p:pic>
        <p:nvPicPr>
          <p:cNvPr id="19" name="Picture 18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18BA03D8-CC52-C137-9B43-81DAB0D247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3063875"/>
            <a:ext cx="1557338" cy="2901950"/>
          </a:xfrm>
          <a:prstGeom prst="rect">
            <a:avLst/>
          </a:prstGeom>
        </p:spPr>
      </p:pic>
      <p:pic>
        <p:nvPicPr>
          <p:cNvPr id="26" name="Picture 25" descr="A toy figurine next to a computer keyboard&#10;&#10;Description automatically generated with medium confidence">
            <a:extLst>
              <a:ext uri="{FF2B5EF4-FFF2-40B4-BE49-F238E27FC236}">
                <a16:creationId xmlns:a16="http://schemas.microsoft.com/office/drawing/2014/main" id="{950BAF7B-5073-5775-4021-38ABF1DE96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63" y="889000"/>
            <a:ext cx="3784600" cy="5078413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D1E89FF1-0803-0428-3EEE-EF19F25D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4" y="6064206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109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907942E-2FDA-4F94-999F-D5373733E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0" b="90000" l="1900" r="96700">
                        <a14:foregroundMark x1="6400" y1="28300" x2="6400" y2="30000"/>
                        <a14:foregroundMark x1="75800" y1="80600" x2="75800" y2="80600"/>
                        <a14:foregroundMark x1="78100" y1="80800" x2="72800" y2="84200"/>
                        <a14:foregroundMark x1="93600" y1="27200" x2="92500" y2="56400"/>
                        <a14:foregroundMark x1="92500" y1="56400" x2="92500" y2="56400"/>
                        <a14:foregroundMark x1="96700" y1="49400" x2="96700" y2="48600"/>
                        <a14:foregroundMark x1="47800" y1="8100" x2="48900" y2="7500"/>
                        <a14:foregroundMark x1="52800" y1="8100" x2="51900" y2="11400"/>
                        <a14:foregroundMark x1="48100" y1="4200" x2="50800" y2="4700"/>
                        <a14:foregroundMark x1="2800" y1="48600" x2="1900" y2="4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83" y="3417817"/>
            <a:ext cx="3846067" cy="3846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8282-5016-41BC-947C-623254AC73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9" r="1" b="16722"/>
          <a:stretch/>
        </p:blipFill>
        <p:spPr>
          <a:xfrm>
            <a:off x="0" y="-82290"/>
            <a:ext cx="7370057" cy="6857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CA6E9E-48CB-491C-8BD5-FA47A716C8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5756"/>
          <a:stretch/>
        </p:blipFill>
        <p:spPr>
          <a:xfrm>
            <a:off x="7534654" y="1"/>
            <a:ext cx="4657346" cy="334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2274" y="6356350"/>
            <a:ext cx="5815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47C582-1BCC-4638-857E-0E9768F22E1A}" type="slidenum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7</a:t>
            </a:fld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AutoShape 4" descr="data:image/jpeg;base64,/9j/4AAQSkZJRgABAQAAAQABAAD/2wCEAAkGBxITEhQTExMWFhUXGBcYGRgXGBcXGhcZFxcWHRcXFxwYHSggGBolHBQUITEhJSkrLi4uFx8zODMsNygtLiwBCgoKDg0OGxAQGywlICYtLCwsLCwsLCwsLCwsLCwsLCwsLCwsLCwsLCwsLCwsLCwsLCwsLCwsLCwsLCwsLCw3LP/AABEIALgArwMBIgACEQEDEQH/xAAcAAACAwEBAQEAAAAAAAAAAAAFBgMEBwIAAQj/xAA5EAABAgUDAgQEBQMEAgMAAAABAAIDBAURIQYSMUFREyJhcTKBkaGxwdHh8BQVUiNCYvFykgcWov/EABkBAAMBAQEAAAAAAAAAAAAAAAIDBAEABf/EACgRAAICAgIBBQACAgMAAAAAAAECAAMRIQQSMRMUIkFRYZEFgSMyNP/aAAwDAQACEQMRAD8AzaddGgktiMILTY/oimiJ3fEc0mxsLff9kY1E8RXOcG2B6Gxz1yOeEhF7oEYOYbWKnwrDU8pClwKgbm10Xw2u2uaCex4RGcgtvuY0MPpjH6rP5PU7XgBws6wIN1dGoH8F10nci3XoiG6rOOe0MeWusb7i0bjg2BPzSZqaEPCJ7Zyik1WYQ+I5/FLVWmXzHkhNJHXqtBJO4VaM1gdvEY9E6gDgGm1xgjuPRMlUiMe27Tf8b9isvp1BmIbrgtB7E2TDCnY0Oxe29u2UTADxCvVc4QjEr6gpYeCbWSHMQ9hLVo89V4b2eqQ6wNzsBHU28SrgllPU+I+aRp0MQmusCSOU7wqBuAIcOOuLhZHpytugYdx6/gtBperRby4/4nI/ZAw3IuRQfUJbYlqcpz2XNroPOyzXNIcB80edXxExgX9ULnIsID4xfshkhQhgViCKGBMDHlve3t0WhUGP4T2xA0O29Dxf8j6pFmqsGzLTyOPqU7U4+I0Fp4REnzLbzaerGO1NdAe1l4e0NJcGg3YXdzcXuvsxLwnbi5nmJySSboFJz5hYcLj3yPZWI2oGH4PuuZy033IK4aA6zAYPEDfhsb/MG6XaIxoh2GB6dV3rmtja6FD+I5NvZD9H1FhaGvNui7HxzFHjv6RI/Y0wJQvwArj6LFaAS3n1XMGpthZa4HpY9VNF1PusAGt+aAGICAaaLdSGCRgJDrLHOd5Wk/I/krdMqhixmiIfLdaNK0lrwNob6X6o/wDoZfn2r5IzMrivOwXFiPkqxnHgYcVplX08Bh7AkWr0YtuWcI1cE7lVHKrsOGEloEi6Ydd7vKOT+SeYEoB5WABvS3Hv6oTpOTtAbbk3J+6Z5BtiLpTtvAnncyxns6jxPsnRoj8BvPVST9GiQ8Ob64TTIQ8c5VepxG8udnKAGYeOoTMzOdojS8OyB1HAum2k6fgtYHBvii3mdD2u8M99nLh6oTUiWgk+6Pabky5u5ry3cM2xcdimq2J1Nz4wRmVKtR5ZzbFrC7o+GPK6/Ae13wH2KR6rQXQ7uhEj/ifyWvxaJCsLOdf14SbX5cQt184WFtwTfaj5+vyK+lqZFijdEJa0GwtyT+icIdJ2NBDLC/a9/dT6ehDyduicI4Lm7ellmczv/QSfEzifkYbvihtI44QWZlokuC+CSW9W3Nx7enotAqkoA3ogEWHhbFiyypup2IknVzjzdfBVY0b4Rb17IdqGTEKOf8Xeb+fNNOlpmDi5AIOMYPujYADInqvXWqh0EL6R0f4odFigkgAtbewe71d2QnU+l4jXl4Aa49BgY7J3l9Sho2+VVJ2tQyP9RwIFyAUJY/Uk9yxOFmVzM5GhDJ+qqtrMV3VXtU1FkQ2YPeyAwoDjwE8AEbnqVVqU7ONwi6mvhBsQ3F+PX2TTRNVPY3aSC3nsR80VnpTxWBr2h1jgi7behtgoTM6ZYblrdp9HG1/Yk3CSSH8yOzk0W+TGaFqVsQbXZB75IQ2rSjdu5uQlSbkI8AX+IdwoYVfeBa/usCGJTi5PZDkRl0nUmtJhuxYpufEaeFlECTixXb2XGee5R6BGmWjaWk/O34oWrjbal8A7jmKxEh3DXBVm1MF13u4yEqvnomB4T7nsL/WyBVGfjOuBcdOy4V5iU4tjNs6hzU9fDnhjT1uSmGh6hDGAB5usode5vyilLpsaJwS0d041ACWXcVFQfLE1OY1eT8T7j3STqzVHinaw465ViS02Dl5LkY/sULbYNH/qlDqDPPR6Km2S0v6MqYjSwz5mWFuvTP2TGK6WgtI+ebrOH0+JLOMSDkclvCsy+oGxDe+et1hUk6nWKT86vEc5ibL/AGKhmIQDCgcCsBpyoa1qWHtDW3J4tfv2WYMWlRfzF3VMoY0RjWcgG/1UlM0k51v9fa4922A+ZdayOUKTJG9wy43PZOVOokN4Hnt7AfmjFmNR3vHT/jUaER5jTj2s8s2HEH4dhN+9iCQlus0+YZ8RJb3H6LWJ6khuGu3fKyCz0uGjzDHus9SLTmsH2ombUmk78n6JvptCxgKKllu4htrXx6p8om32XFyYy26yx/yVYldlGCwhh3qh0aoy7+AGrNv7qex+irRas71WhDDHAY6j3UZyEMB11nUWWLnuIGL4XbZtzzYmycaDQ2Pw520d/wDtGPh5lVVftRj9hbSkuPAZt5AymmVoHit+Ntj34SLJ1H+ijuYRuh3545HpdNUlqeFzDdb/AIkJDZJzPOsqIcuZ1UKAGAgj/wBf2QCYpTT0z9U2RdRNiXaQ1veyD1CdgsuAbkrMkRZ7k5QxEq1GG9nS5sU002TAAHHCWK3VbxG7c2IumuhVaC9vmIBwmMxxKr1tepcw1I04u4xdGhR27cuJ9AEE/vAh/C4FRzeqr/E4D/xQYJkyoo0RO5+Xa3d2Aye6ymflS6M8swL9E0aj1MYtocIeXqQjui6IwbTGYHXN89vbqjB6ylD7Udj9/Uz+FIR3DkqpUZKJCIc66/SP9shG5DMemAPkMIJW6VDc3gOHY9u6L1ADCXmupyQMTIaVq6JDAaDj1RM61cck59F81BpNgu+ELDq3slZ9HcCiwh3HBeNcM+I3w9YxXeWHcknjuvTEjNRx5nhgPTJP7K3p2jshMGPN1J56JlgSbnfCL/K6D7nnW8lEfrUIrUujOhEebd8v3RaZnPD4uPUXIPz6Jg/s0W19h+ipRZYtwW/VCYo32A5YRd/+rki4be3bogs7Q2i+FodMqrCBEhm4cMi9rdwqNfhwojd8MjdbIQhmzKg1ife5ncjQBEf2AySE3wacxoADccd1HpdoL4jMXwR904U+nsdg89bAXC53gX222N1MWhJNIsQPbCDVGgN5hnafqE/TdHDb7Tf3CARYdiQVwMUGsqMzuozMeCbEY7qlDnYsQ7bp4qsgIrS13y9D3SPJN8KJY/yycpBXxuetx7EdCQPlHPS+lxFuXcdT7qpWqBEgPsD5T1CatOz4aLs4xcI5UahCis4BHYjqks24j18eZjs1EiNJG64HW1kLmph55K0qpUhhaXNAb6JGq8s0OAHJKdW0rpsUnxJdIwXRI7AeOf0Wu+HsCzvTbRBiAkdvsnGeqIIsOqU5y0h5mLGl4VB4NgV9hzLnHKAiYJHqu4E9Z1+bY5shxIQCTuGZ5oMMlAKsYRgQn7RucQ0n1/gVyfqbDCIuL9ki1KouPlHwtdcLVBl3HQHM0GSgDaLJqojgcA8JO0lWYMSGAXAOFsHrgI1MTIaNzXZ7Bb9yT0jU3Yx1judbJwlaugOeAOioRq/E2gbz+nsg9U1NDhNve7jZbGs/r/ECZpRqq6H5dxsjrK11vc+6sUrSoc3cBucePbp819haOcYu14LQMnGSL9ETMpMsusodsmBodXfDiiKwcH6jstAkNWQ4rd48r+o9fZfI1EZCbtbD2i3XkpPrdJ2Evh4PohPVokW13Hr4/maG3UAOCR73UDy1+Rnusn/u0WHgo3S4kxHbcWDe+VxrImtxWUZY6h2qTQabD9Ep1uG1xDWZd3H3V2fo0cAuDgbZshumYZMfz4OB9TlGgwMx1FaopdTJaTNTMJ21rXE9kyeJMAXMMXObbgmuRprIjj4TR2uc/Cop2U2Egj5dEDnMg5PL7HaTO6vX4zbscCDxYpdhzJMQOOcrQqtSmRG2IuOh7JCm6a9kTwwLknHrdOr64nqcO6qxcAYMd40UGACz3J6giyrS9QJAuuqHQ4rW2iPAB5Fr2RFuiYjhuhFzvZuB6HKUfOJIzVsxUHMr/wBRcE39gqr5vvhQVmizcAbnMNu4H8zgpZdOuc4D1H3WismNTihxmMExNuedrLk+n8wrVE0j45tFiuaTcgNAN/QkkWRah00MZbvye/6I9L00xDZoWK/UyQ8wVHrWIHg6QkoYcPGe2Ja7S1+65HALQCCD7qi+TmG/C+/uLfgnxum7DzxA0drfuqUxTwPhdf7fitZu0C3l2sckCZbVqnHhu2uFj3z9kCjzD3m7iSnXXUNtoQblx3fIA2/FKraTGOQ0pq4xPX4zr6YYgAzYKAB5M4c0W9rIxv3RrudfbZtz6fwLOtNVV/gmC+4LPh5vY9R+CZKBOufCiEnzNdfPNiMfgpWXBnm3J0UrD+oIo27fZKs3ADgfur8Ka3HJuVHOw9rDZcIgL2+UzqvSwuVoek5AGAwDHl+6Qa+cn1T9/wDHsYRYQaCAQBzyfTCY2esruVmpEhnpcgkdilupyRh2i4t0sc4Njf1HKfqrIuDiXCxShUmgtewuAuL3PAcAbE+43D6Ll/DJ+L8WwfBjboibaGMcbWtY9uMKzXrRH3Z8+3skLRlZHhOhHkcX7eybqZOA3ahOtQb6yrdJQmYO0EnPqgVLAdME9QMfM2R7UUUAWHVJFOqwgzQLvhOPvdaoJ8QqaGIYL5xNEgyZIwMBE6a8Q97YrXeHEbZwA4I4IHe5U9LnWtAiNs5jsmxyERmajAeMu/VCDgyepDWc5wYuTMxDcGhwcTYw34Fnwr+UkX+MLNdTUkQ3+I3Ia4G9rXF75HRafNwA4ktyO6VtQyRLXA/4k/RGLTmPp5dgsGZDQtSQMXB9bHKKz2pWf7Bb5rNJSiRfiBsrn9ujjqVrKM6Mpt4tJOjGiPXz1Quc1U8Ata698WCCx6bHIIuVPpymEucHCzgeCtCgDMJKaq1LZziEaRLPiO3v5/BNMCUbt4+ink5ENFrWTBT5FlspZMhew2nI1Mhq8Mtdvbh1+VzQ66YcQ7jYOwf1V2ps5SpPMsUxcNqepxwLF6NNGZNAEEG/r3REzTTDJLvksxp9ZewbbXCMQZ57ttmnJsPdA1ZUwG4zV6+pHXjglcaRrBhP235Rp+m3vAdEcBf/AGjn5obO6a2ZbhGGXGDNW+kqayY7ylVJID3kiwGenp90Irhy4Xv7cJahz74fleDjqpXVfxCGty44CELvMSOOw/kfsCQ474cUub0PCb6dWGvAIJB6hEZDTLdmRnqf1VSc0ww5GD6IiwPmdbyqbDg/3PVuveIACGtt2v8Af1Sw6kRo53NGOit1bTUaGzxHNdsHUj75zZP+nITHw2Bljjgc8Lh8IVtp46B03mJtOjzcqLFpc38EVg6lZ1u0+uPxTrDoZcMbb/48FAqnp3nfDSyQZA3IWzdi/wCxKh1hCbyQR7oHO6j/AKl+yGMHBPp2C5qOlGkeXylCaRKOgRi1/wDAiCpjMupWhkJQ5MfaXIMwCPkm6WocFzRcfQIBIWcy4RSRqhh3Ds9kGZOB0286ndOQwCQFnepWmA4RoeCMH2WjT9V3na0EDrm6TNcAFm0dbD7rVO5qEeoCvj7lGU123YAWgEclcRNYi97oZK6ZuFbdpI/4n6Jnwjn9qWjHOUtsO/iNuSPRKtWpMNwwLH0wnWJeK648x+XCF12Va2G14IJJIPpbulKTnMWi2oS4MzJ0vsdYpy0RaJEOPgbj3KW62zNwiWhZzwowLsNfj9E9jlcz0ribKCfuazAojntLrgY47obMyVh5h+/t2R+mTzR5ScdCVFV3NIypQZ4LUqFz9xLqNJY4W6fglmSpPhzcL/yT46GTdLGojsLXjlrrpgYiN4tzg9P2aXRi10MjqMIXGjiDF3bQ5p5aeovm3YqnTqsQxsVmQ4WPuuXxvEN7oQcHMLIGFA2J1qSWc/cAS82MRjiR/qQyPPDzyR+SzeTrDpSLtDiWXuCObFPlUL3Ma0ucWtuAL4APZZ5qOXAJsnhw+jL6rlsPpsI8SWsy4c56m5ujUPUrYgs4463zdYrLMiD4bohCmow6XQmrHgxV3+OXOmmtRokFwLg8exx9O6Q9WTLWkOByD9QhIno9sNQqfZFJ3PufyW11/s3jcJVsyTHzTtcG3J7IrOVRrzhZLBjOafKSikGdjnC56Y/k8TOsx9/u+25JsAl2PWRMzI/xH5IW2RjRPiJt26KyaC9lnMwRlYFURNdVNQ6ltzSqfB2ta6wtZMEtPQgBd230P/SyKV1PHg+VwOPmFbn9Yse4OtY2F8WygNZk/trEOVGYal3RPDaL7S03uMG3/Luq80HOuHOJBNyOl0y06nB5G7jtzZXqnSJe1obT7k9VmZw9V1zmZjUKMHC4Oeygg0skWHI/JNE5LljiFTJ8Mh/yPzRZm1XsCEYyhSdTOA8N54Ns8pkgVpp5JISxXqGx94kJwzkt6goDDEZl7E46IugxKreGrHKmaoyqwSMlJ+rKiwtdt9vslmaqEYfEFNTqLGmDd5IHbqtWsDZnLxlT5P4E709qAsGxx8t8eibJetNb2KAP0jmwuDyb9ExU2mMhMs21+7s/RDYF+ojkvQW7L5kk3WNzbBpHyKTKhMh8ZrXYbfKff6a4HBVedocN7bvaLnsM+6FDiLo5ADZYSjISDHAH8uEWltOOd8Iv26JNjzMWTibSSWnIP5JgpWsgBjBPN8grirQnoY/LOQYRmaE5nxMQeoSTQO46olN6vaQdxuOwQ2DOf1JJHlaObfksHYRJRlHb6iwKV/qYF29x+aYZSm26fZGZeSA4RBkMWRFyYm//ACBbAEjpcrL43kg9jdt/bGUemaRC5aDa2QUE8C/TC4n5yJDZ8RLB0PT2KDZnU8hCcMNwPX6Q25AHX6LPKvBDIhaE61fU92ljG3xkpIiO3Ou7qqKgQdz3OGjKcnxN5pUy0ixw4KaNPtb1SpMzjeWn5qi6cJPP3U4E843EfGHJ5/iO3AINVIfk9Ffl4otz/wBoZqOZDTt+oWzvSzuLbZsDF/4F22pNAPdV5ijki/DuqBTcB7Dm9k5VBno0ojHRjDSJYR4u48D8VqlDhMhQS5psbEm3Nh+CzLRPX1P5JnfVHMa+Hf4gQfmlvnxJ72w5z9Sdr3Pe555cb89Og+iISUluPK4p0DczHRXZN/hu83BKVnE83qe+T4hiDRYW3N72xyUJm5MsuWk2/nqjhmmbbhwt90InpgRPKCebrcyqxUK4WJ1fkGxQ0HpwlmZ00f8Aa5OE2fEjNhNPAP2Vw011uEwMRBqa6tfj4mYzFGitHNwnnTcvtgtaOeT7qKswNrSCMq3peMH7Wjrj3PZc7kidyLrLa8f3DMrCymaSo7HAE57/ALIXGkyLdLFW5KsiFgtuB6pWRIK61RvnCUekwQ24FvUnKUKtBbtO74Dg3vkdfsjU1VREPRrb90oairIjRhAh5GAbIhHemGfsg8SJtOlfOGsaRyx2z/8ALgefdDaxp6XfYsYWkgbgBazutvRPcPTzGNF4g44Itnsl/UDmw+qZ3MeeTd2wDAU1T40DoXM7hDf66xzj3uvLyyU1qHG5FHrWwXH2VCVqRdEDndMr4vJoUdcy5KVCZjqyqMjAbrA25shFXlmEHr7Ly8kgzzRp9QTRZ3woliiVRnA4k918XkbeZXaPkIb0pqlrAWRW36Ag5FuoRqbrMJzMDOMr6vJTDcm5IAGoMfPgdVSnNTCE11rE2/FeXkSgZieIgZ9wfpqshsUxXDcT0OLJwdqdrugHzuvq8tfRlF+Q2BFfUlWY4XBufZL1GmJiG/e1ptcH5jgr6vJqAFdyilF9IxybrJxxEuD6hVprUbBw69+118XkkgZkzcWtjuL1T1S4gtaCBxf9F6hVRjAXEXd3PK+ryeUHWXnjVrVgCFZnVWOSlir1x8U54Xl5ciiZxuNWDnE/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77976" y="-1050925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7A0AA6F-A6F2-400A-9898-8D79B6DE9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8588" y="4580469"/>
            <a:ext cx="8675177" cy="1260508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H</a:t>
            </a:r>
            <a:r>
              <a:rPr lang="en-US" sz="3500" dirty="0">
                <a:solidFill>
                  <a:srgbClr val="FF0000"/>
                </a:solidFill>
                <a:latin typeface="Arial Black" panose="020B0A04020102020204" pitchFamily="34" charset="0"/>
              </a:rPr>
              <a:t>OT </a:t>
            </a:r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C</a:t>
            </a:r>
            <a:r>
              <a:rPr lang="en-US" sz="3500" dirty="0">
                <a:solidFill>
                  <a:srgbClr val="FF0000"/>
                </a:solidFill>
                <a:latin typeface="Arial Black" panose="020B0A04020102020204" pitchFamily="34" charset="0"/>
              </a:rPr>
              <a:t>IDER </a:t>
            </a:r>
          </a:p>
          <a:p>
            <a:r>
              <a:rPr lang="en-US" sz="3500" dirty="0">
                <a:solidFill>
                  <a:srgbClr val="FF0000"/>
                </a:solidFill>
                <a:latin typeface="Arial Black" panose="020B0A04020102020204" pitchFamily="34" charset="0"/>
              </a:rPr>
              <a:t>AND </a:t>
            </a:r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C</a:t>
            </a:r>
            <a:r>
              <a:rPr lang="en-US" sz="3500" dirty="0">
                <a:solidFill>
                  <a:srgbClr val="FF0000"/>
                </a:solidFill>
                <a:latin typeface="Arial Black" panose="020B0A04020102020204" pitchFamily="34" charset="0"/>
              </a:rPr>
              <a:t>OCOA</a:t>
            </a:r>
          </a:p>
          <a:p>
            <a:r>
              <a:rPr lang="en-US" sz="3500" dirty="0">
                <a:solidFill>
                  <a:srgbClr val="FF0000"/>
                </a:solidFill>
                <a:latin typeface="Arial Black" panose="020B0A04020102020204" pitchFamily="34" charset="0"/>
              </a:rPr>
              <a:t>WELCOME STATION</a:t>
            </a:r>
          </a:p>
          <a:p>
            <a:endParaRPr lang="en-US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B3E7C32B-2C67-4390-9014-F2962EBE6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132" y="6250601"/>
            <a:ext cx="581526" cy="41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985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5F308F-9B42-4CFA-9BF6-3BB45850F07E}"/>
              </a:ext>
            </a:extLst>
          </p:cNvPr>
          <p:cNvSpPr/>
          <p:nvPr/>
        </p:nvSpPr>
        <p:spPr>
          <a:xfrm>
            <a:off x="191729" y="123675"/>
            <a:ext cx="11813458" cy="210226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Placeholder 28">
            <a:extLst>
              <a:ext uri="{FF2B5EF4-FFF2-40B4-BE49-F238E27FC236}">
                <a16:creationId xmlns:a16="http://schemas.microsoft.com/office/drawing/2014/main" id="{EEF7F6F8-0655-49D9-A949-9824AD14CB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>
          <a:xfrm>
            <a:off x="872238" y="2612326"/>
            <a:ext cx="3848745" cy="3708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E1ACF-478D-4E0E-97DE-5B996714B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13" y="3234495"/>
            <a:ext cx="3848745" cy="2886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F65AC4-46B2-4858-98DE-6DC6DC0F45B7}"/>
              </a:ext>
            </a:extLst>
          </p:cNvPr>
          <p:cNvSpPr/>
          <p:nvPr/>
        </p:nvSpPr>
        <p:spPr>
          <a:xfrm>
            <a:off x="6925496" y="6087994"/>
            <a:ext cx="1975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F3864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Nehali Patel </a:t>
            </a:r>
          </a:p>
          <a:p>
            <a:r>
              <a:rPr lang="en-US" dirty="0">
                <a:solidFill>
                  <a:srgbClr val="1F3864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Victorytailgate.com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74AB161-E15C-46C7-B362-EC4F1E2D2F24}"/>
              </a:ext>
            </a:extLst>
          </p:cNvPr>
          <p:cNvSpPr txBox="1">
            <a:spLocks/>
          </p:cNvSpPr>
          <p:nvPr/>
        </p:nvSpPr>
        <p:spPr>
          <a:xfrm>
            <a:off x="626751" y="460800"/>
            <a:ext cx="4800655" cy="15870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32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5400" kern="12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MAKE ROOM FOR A LITTLE FUN WITH GAMES IN THE LOBBY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23700EB-9083-49AE-944D-E78A621DD14E}"/>
              </a:ext>
            </a:extLst>
          </p:cNvPr>
          <p:cNvSpPr txBox="1">
            <a:spLocks/>
          </p:cNvSpPr>
          <p:nvPr/>
        </p:nvSpPr>
        <p:spPr>
          <a:xfrm>
            <a:off x="3807823" y="6193603"/>
            <a:ext cx="3239165" cy="434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Arial Black" panose="020B0A04020102020204" pitchFamily="34" charset="0"/>
                <a:ea typeface="+mj-ea"/>
                <a:cs typeface="+mj-cs"/>
              </a:rPr>
              <a:t>GET A CUSTOM JENGA -&gt;</a:t>
            </a:r>
            <a:endParaRPr lang="en-US" sz="1400" kern="1200" dirty="0"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DAC8A4-CE1D-4241-919B-C9B6AF180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16" y="2612326"/>
            <a:ext cx="2563372" cy="3417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B7BD89-6C63-4258-954C-13B4043AEF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14032" r="27853" b="8924"/>
          <a:stretch/>
        </p:blipFill>
        <p:spPr>
          <a:xfrm>
            <a:off x="7186882" y="604084"/>
            <a:ext cx="2949557" cy="291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3E0E95-B136-4205-8A38-B28A51CDF796}"/>
              </a:ext>
            </a:extLst>
          </p:cNvPr>
          <p:cNvSpPr/>
          <p:nvPr/>
        </p:nvSpPr>
        <p:spPr>
          <a:xfrm>
            <a:off x="9982573" y="6008937"/>
            <a:ext cx="1681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F3864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 lobby water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8AE4BB4-70D6-420B-9F4B-7405932D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8" y="6087994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3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A1486FA-D728-44BE-98C2-25F9BAAA8720}"/>
              </a:ext>
            </a:extLst>
          </p:cNvPr>
          <p:cNvSpPr txBox="1">
            <a:spLocks/>
          </p:cNvSpPr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CREATE</a:t>
            </a:r>
            <a:r>
              <a:rPr lang="en-US" sz="3200" kern="12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2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COLORING</a:t>
            </a:r>
            <a:r>
              <a:rPr lang="en-US" sz="3200" kern="12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200" kern="1200" dirty="0"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BOOKS </a:t>
            </a:r>
            <a:r>
              <a:rPr lang="en-US" sz="3200" kern="1200" dirty="0">
                <a:solidFill>
                  <a:srgbClr val="FF66FF"/>
                </a:solidFill>
                <a:latin typeface="Arial Black" panose="020B0A04020102020204" pitchFamily="34" charset="0"/>
                <a:ea typeface="+mj-ea"/>
                <a:cs typeface="+mj-cs"/>
              </a:rPr>
              <a:t>FOR</a:t>
            </a:r>
            <a:r>
              <a:rPr lang="en-US" sz="3200" kern="12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200" kern="1200" dirty="0">
                <a:solidFill>
                  <a:srgbClr val="FFFF66"/>
                </a:solidFill>
                <a:latin typeface="Arial Black" panose="020B0A04020102020204" pitchFamily="34" charset="0"/>
                <a:ea typeface="+mj-ea"/>
                <a:cs typeface="+mj-cs"/>
              </a:rPr>
              <a:t>THE</a:t>
            </a:r>
            <a:r>
              <a:rPr lang="en-US" sz="3200" kern="12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200" kern="1200" dirty="0">
                <a:solidFill>
                  <a:srgbClr val="008080"/>
                </a:solidFill>
                <a:latin typeface="Arial Black" panose="020B0A04020102020204" pitchFamily="34" charset="0"/>
                <a:ea typeface="+mj-ea"/>
                <a:cs typeface="+mj-cs"/>
              </a:rPr>
              <a:t>KIDS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>
            <a:extLst>
              <a:ext uri="{FF2B5EF4-FFF2-40B4-BE49-F238E27FC236}">
                <a16:creationId xmlns:a16="http://schemas.microsoft.com/office/drawing/2014/main" id="{D84C88BC-30D2-4CC2-B81E-040C275D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05" y="3682585"/>
            <a:ext cx="3045542" cy="2806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65AA339-9BD7-4AE7-8336-D9F4C1EA481F}"/>
              </a:ext>
            </a:extLst>
          </p:cNvPr>
          <p:cNvSpPr txBox="1">
            <a:spLocks/>
          </p:cNvSpPr>
          <p:nvPr/>
        </p:nvSpPr>
        <p:spPr>
          <a:xfrm>
            <a:off x="621086" y="1202502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kern="1200" dirty="0">
                <a:solidFill>
                  <a:srgbClr val="FF66FF"/>
                </a:solidFill>
                <a:latin typeface="Arial Black" panose="020B0A04020102020204" pitchFamily="34" charset="0"/>
                <a:ea typeface="+mj-ea"/>
                <a:cs typeface="+mj-cs"/>
              </a:rPr>
              <a:t>HOST </a:t>
            </a:r>
            <a:r>
              <a:rPr lang="en-US" sz="3200" kern="1200" dirty="0">
                <a:solidFill>
                  <a:srgbClr val="00B0F0"/>
                </a:solidFill>
                <a:latin typeface="Arial Black" panose="020B0A04020102020204" pitchFamily="34" charset="0"/>
                <a:ea typeface="+mj-ea"/>
                <a:cs typeface="+mj-cs"/>
              </a:rPr>
              <a:t>A</a:t>
            </a:r>
            <a:r>
              <a:rPr lang="en-US" sz="3200" kern="12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200" kern="1200" dirty="0"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COLORING</a:t>
            </a:r>
            <a:r>
              <a:rPr lang="en-US" sz="3200" kern="12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200" kern="1200" dirty="0">
                <a:solidFill>
                  <a:srgbClr val="FFC000"/>
                </a:solidFill>
                <a:latin typeface="Arial Black" panose="020B0A04020102020204" pitchFamily="34" charset="0"/>
                <a:ea typeface="+mj-ea"/>
                <a:cs typeface="+mj-cs"/>
              </a:rPr>
              <a:t>CONTEST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CDA9910-8FD3-4BF7-BDA6-385FC15DC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693" y="6026243"/>
            <a:ext cx="895965" cy="6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D2F747-3B78-7856-8934-B65E7D1BA7FC}"/>
              </a:ext>
            </a:extLst>
          </p:cNvPr>
          <p:cNvSpPr txBox="1"/>
          <p:nvPr/>
        </p:nvSpPr>
        <p:spPr>
          <a:xfrm>
            <a:off x="6711056" y="2673995"/>
            <a:ext cx="118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Click </a:t>
            </a:r>
            <a:r>
              <a:rPr lang="en-US" dirty="0">
                <a:solidFill>
                  <a:schemeClr val="bg1"/>
                </a:solidFill>
              </a:rPr>
              <a:t>👉🏼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9466E7-B50F-0609-0548-C2F5E8F64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834" y="2408258"/>
            <a:ext cx="2887824" cy="3822645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820B708C-0011-090E-172E-3F3151E4F7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279355"/>
              </p:ext>
            </p:extLst>
          </p:nvPr>
        </p:nvGraphicFramePr>
        <p:xfrm>
          <a:off x="7823189" y="267399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5" imgW="914400" imgH="771480" progId="Acrobat.Document.DC">
                  <p:embed/>
                </p:oleObj>
              </mc:Choice>
              <mc:Fallback>
                <p:oleObj name="Acrobat Document" showAsIcon="1" r:id="rId5" imgW="914400" imgH="771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23189" y="267399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D550BFC-56BD-D033-2E72-2828E74E0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86" y="2596835"/>
            <a:ext cx="3045542" cy="3938807"/>
          </a:xfrm>
          <a:prstGeom prst="rect">
            <a:avLst/>
          </a:prstGeom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7DDC5031-9248-DA3E-7709-4BB83B18E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217310"/>
              </p:ext>
            </p:extLst>
          </p:nvPr>
        </p:nvGraphicFramePr>
        <p:xfrm>
          <a:off x="4905802" y="30760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8" imgW="914400" imgH="771480" progId="Acrobat.Document.DC">
                  <p:embed/>
                </p:oleObj>
              </mc:Choice>
              <mc:Fallback>
                <p:oleObj name="Acrobat Document" showAsIcon="1" r:id="rId8" imgW="914400" imgH="771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05802" y="30760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0CB02420-D486-7736-3308-BCCBC4DB6A3C}"/>
              </a:ext>
            </a:extLst>
          </p:cNvPr>
          <p:cNvSpPr txBox="1"/>
          <p:nvPr/>
        </p:nvSpPr>
        <p:spPr>
          <a:xfrm>
            <a:off x="3907640" y="3022145"/>
            <a:ext cx="118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Click </a:t>
            </a:r>
            <a:r>
              <a:rPr lang="en-US" dirty="0">
                <a:solidFill>
                  <a:schemeClr val="bg1"/>
                </a:solidFill>
              </a:rPr>
              <a:t>👉🏼</a:t>
            </a:r>
          </a:p>
        </p:txBody>
      </p:sp>
    </p:spTree>
    <p:extLst>
      <p:ext uri="{BB962C8B-B14F-4D97-AF65-F5344CB8AC3E}">
        <p14:creationId xmlns:p14="http://schemas.microsoft.com/office/powerpoint/2010/main" val="217254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27542</TotalTime>
  <Words>633</Words>
  <Application>Microsoft Office PowerPoint</Application>
  <PresentationFormat>Widescreen</PresentationFormat>
  <Paragraphs>95</Paragraphs>
  <Slides>17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Aharoni</vt:lpstr>
      <vt:lpstr>Arial</vt:lpstr>
      <vt:lpstr>Arial Black</vt:lpstr>
      <vt:lpstr>Calibri</vt:lpstr>
      <vt:lpstr>Calibri Light</vt:lpstr>
      <vt:lpstr>Impact</vt:lpstr>
      <vt:lpstr>Jumble</vt:lpstr>
      <vt:lpstr>Lucida Sans</vt:lpstr>
      <vt:lpstr>Rastanty Cortez</vt:lpstr>
      <vt:lpstr>Symbol</vt:lpstr>
      <vt:lpstr>Office Theme</vt:lpstr>
      <vt:lpstr>Microsoft Word 97 - 2003 Document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Bartender, I’ll have another!  KEEP THE BAR OPEN! </vt:lpstr>
      <vt:lpstr>PowerPoint Presentation</vt:lpstr>
      <vt:lpstr>PILLOW TALK HOLIDAY CARD/LETTER  AND TREAT</vt:lpstr>
      <vt:lpstr>CELEBRATE WITH YOUR TEAM!</vt:lpstr>
      <vt:lpstr>SAY YES TO  PUTTING A BOOK  IN EVERYONE’S STOCKINGS AND GET READY TO DRIVE  SWEET RESULTS  IN THE NEW YEAR!   WHOOP-WHOOP!  ORDER HERE  AMAZON - YES IS THE ANSWER BOOK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Trippi, Christine</dc:creator>
  <cp:lastModifiedBy>Christine Trippi</cp:lastModifiedBy>
  <cp:revision>49</cp:revision>
  <dcterms:created xsi:type="dcterms:W3CDTF">2019-11-01T21:55:02Z</dcterms:created>
  <dcterms:modified xsi:type="dcterms:W3CDTF">2022-12-05T21:09:27Z</dcterms:modified>
</cp:coreProperties>
</file>